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49"/>
  </p:notesMasterIdLst>
  <p:handoutMasterIdLst>
    <p:handoutMasterId r:id="rId50"/>
  </p:handoutMasterIdLst>
  <p:sldIdLst>
    <p:sldId id="743" r:id="rId2"/>
    <p:sldId id="520" r:id="rId3"/>
    <p:sldId id="521" r:id="rId4"/>
    <p:sldId id="522" r:id="rId5"/>
    <p:sldId id="523" r:id="rId6"/>
    <p:sldId id="524" r:id="rId7"/>
    <p:sldId id="725" r:id="rId8"/>
    <p:sldId id="745" r:id="rId9"/>
    <p:sldId id="690" r:id="rId10"/>
    <p:sldId id="691" r:id="rId11"/>
    <p:sldId id="742" r:id="rId12"/>
    <p:sldId id="730" r:id="rId13"/>
    <p:sldId id="693" r:id="rId14"/>
    <p:sldId id="694" r:id="rId15"/>
    <p:sldId id="746" r:id="rId16"/>
    <p:sldId id="747" r:id="rId17"/>
    <p:sldId id="731" r:id="rId18"/>
    <p:sldId id="696" r:id="rId19"/>
    <p:sldId id="697" r:id="rId20"/>
    <p:sldId id="700" r:id="rId21"/>
    <p:sldId id="701" r:id="rId22"/>
    <p:sldId id="748" r:id="rId23"/>
    <p:sldId id="732" r:id="rId24"/>
    <p:sldId id="750" r:id="rId25"/>
    <p:sldId id="736" r:id="rId26"/>
    <p:sldId id="729" r:id="rId27"/>
    <p:sldId id="733" r:id="rId28"/>
    <p:sldId id="749" r:id="rId29"/>
    <p:sldId id="703" r:id="rId30"/>
    <p:sldId id="704" r:id="rId31"/>
    <p:sldId id="706" r:id="rId32"/>
    <p:sldId id="707" r:id="rId33"/>
    <p:sldId id="708" r:id="rId34"/>
    <p:sldId id="562" r:id="rId35"/>
    <p:sldId id="563" r:id="rId36"/>
    <p:sldId id="564" r:id="rId37"/>
    <p:sldId id="738" r:id="rId38"/>
    <p:sldId id="567" r:id="rId39"/>
    <p:sldId id="568" r:id="rId40"/>
    <p:sldId id="569" r:id="rId41"/>
    <p:sldId id="570" r:id="rId42"/>
    <p:sldId id="723" r:id="rId43"/>
    <p:sldId id="649" r:id="rId44"/>
    <p:sldId id="647" r:id="rId45"/>
    <p:sldId id="648" r:id="rId46"/>
    <p:sldId id="578" r:id="rId47"/>
    <p:sldId id="581" r:id="rId4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微软雅黑" panose="020B0503020204020204" pitchFamily="34" charset="-122"/>
      <p:regular r:id="rId55"/>
      <p:bold r:id="rId56"/>
    </p:embeddedFont>
    <p:embeddedFont>
      <p:font typeface="楷体" panose="02010609060101010101" pitchFamily="49" charset="-122"/>
      <p:regular r:id="rId57"/>
    </p:embeddedFont>
    <p:embeddedFont>
      <p:font typeface="汉语拼音" panose="000B0604020202020204" pitchFamily="34" charset="0"/>
      <p:regular r:id="rId58"/>
    </p:embeddedFont>
    <p:embeddedFont>
      <p:font typeface="黑体" panose="02010609060101010101" pitchFamily="49" charset="-122"/>
      <p:regular r:id="rId59"/>
    </p:embeddedFont>
    <p:embeddedFont>
      <p:font typeface="Impact" panose="020B0806030902050204" pitchFamily="34" charset="0"/>
      <p:regular r:id="rId60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1" autoAdjust="0"/>
    <p:restoredTop sz="95176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font" Target="fonts/font5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7.fntdata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2EB4CB8-F9C9-4FBB-B885-B4FA392643A2}" type="datetimeFigureOut">
              <a:rPr lang="zh-CN" altLang="en-US"/>
              <a:pPr>
                <a:defRPr/>
              </a:pPr>
              <a:t>2020/3/27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4FA9368-108F-4F07-B1A5-D51D6686D1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5436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B349F12-139C-4FAD-9CAF-6977C1D240AD}" type="datetimeFigureOut">
              <a:rPr lang="zh-CN" altLang="en-US"/>
              <a:pPr>
                <a:defRPr/>
              </a:pPr>
              <a:t>2020/3/27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1D91785-8435-4DF7-96AC-7D0FA48F3E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434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kumimoji="1" lang="zh-CN" altLang="en-US" smtClean="0"/>
          </a:p>
        </p:txBody>
      </p:sp>
      <p:sp>
        <p:nvSpPr>
          <p:cNvPr id="532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EE1631-B363-4351-A6B2-14123085F556}" type="slidenum">
              <a:rPr lang="zh-CN" altLang="en-US" smtClean="0">
                <a:latin typeface="Arial" charset="0"/>
                <a:ea typeface="宋体" charset="-122"/>
              </a:rPr>
              <a:pPr/>
              <a:t>4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706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D4E708-B357-42BF-B88D-640EE06248BC}" type="slidenum">
              <a:rPr lang="zh-CN" altLang="en-US" smtClean="0">
                <a:latin typeface="Arial" charset="0"/>
                <a:ea typeface="宋体" charset="-122"/>
              </a:rPr>
              <a:pPr/>
              <a:t>20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1" name="Picture 17" descr="https://timgsa.baidu.com/timg?image&amp;quality=80&amp;size=b9999_10000&amp;sec=1554720337537&amp;di=4a43054af2ccf900790a73069687ce72&amp;imgtype=0&amp;src=http%3A%2F%2Fimg2.ph.126.net%2FmZwDlhujdVlbUV7AyRnf9g%3D%3D%2F1811291475233525966.jpg">
            <a:extLst>
              <a:ext uri="{FF2B5EF4-FFF2-40B4-BE49-F238E27FC236}"/>
            </a:extLst>
          </p:cNvPr>
          <p:cNvPicPr>
            <a:picLocks noChangeAspect="1" noChangeArrowheads="1"/>
          </p:cNvPicPr>
          <p:nvPr userDrawn="1"/>
        </p:nvPicPr>
        <p:blipFill>
          <a:blip r:embed="rId46">
            <a:lum bright="70000" contrast="-70000"/>
          </a:blip>
          <a:srcRect/>
          <a:stretch>
            <a:fillRect/>
          </a:stretch>
        </p:blipFill>
        <p:spPr bwMode="auto">
          <a:xfrm>
            <a:off x="-7938" y="-1588"/>
            <a:ext cx="9151938" cy="514508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58000"/>
              </a:srgbClr>
            </a:outerShdw>
          </a:effectLst>
          <a:extLst/>
        </p:spPr>
      </p:pic>
      <p:sp>
        <p:nvSpPr>
          <p:cNvPr id="7" name="矩形 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291264" y="69850"/>
            <a:ext cx="1446212" cy="500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itchFamily="2" charset="-122"/>
              </a:rPr>
              <a:t>10 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三峡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3" r:id="rId2"/>
    <p:sldLayoutId id="2147483702" r:id="rId3"/>
    <p:sldLayoutId id="2147483701" r:id="rId4"/>
    <p:sldLayoutId id="2147483700" r:id="rId5"/>
    <p:sldLayoutId id="2147483699" r:id="rId6"/>
    <p:sldLayoutId id="2147483698" r:id="rId7"/>
    <p:sldLayoutId id="2147483705" r:id="rId8"/>
    <p:sldLayoutId id="2147483697" r:id="rId9"/>
    <p:sldLayoutId id="2147483696" r:id="rId10"/>
    <p:sldLayoutId id="2147483695" r:id="rId11"/>
    <p:sldLayoutId id="2147483694" r:id="rId12"/>
    <p:sldLayoutId id="2147483693" r:id="rId13"/>
    <p:sldLayoutId id="2147483692" r:id="rId14"/>
    <p:sldLayoutId id="2147483691" r:id="rId15"/>
    <p:sldLayoutId id="2147483690" r:id="rId16"/>
    <p:sldLayoutId id="2147483689" r:id="rId17"/>
    <p:sldLayoutId id="2147483688" r:id="rId18"/>
    <p:sldLayoutId id="2147483687" r:id="rId19"/>
    <p:sldLayoutId id="2147483686" r:id="rId20"/>
    <p:sldLayoutId id="2147483685" r:id="rId21"/>
    <p:sldLayoutId id="2147483684" r:id="rId22"/>
    <p:sldLayoutId id="2147483683" r:id="rId23"/>
    <p:sldLayoutId id="2147483682" r:id="rId24"/>
    <p:sldLayoutId id="2147483681" r:id="rId25"/>
    <p:sldLayoutId id="2147483680" r:id="rId26"/>
    <p:sldLayoutId id="2147483679" r:id="rId27"/>
    <p:sldLayoutId id="2147483678" r:id="rId28"/>
    <p:sldLayoutId id="2147483677" r:id="rId29"/>
    <p:sldLayoutId id="2147483676" r:id="rId30"/>
    <p:sldLayoutId id="2147483675" r:id="rId31"/>
    <p:sldLayoutId id="2147483674" r:id="rId32"/>
    <p:sldLayoutId id="2147483673" r:id="rId33"/>
    <p:sldLayoutId id="2147483672" r:id="rId34"/>
    <p:sldLayoutId id="2147483671" r:id="rId35"/>
    <p:sldLayoutId id="2147483670" r:id="rId36"/>
    <p:sldLayoutId id="2147483669" r:id="rId37"/>
    <p:sldLayoutId id="2147483668" r:id="rId38"/>
    <p:sldLayoutId id="2147483667" r:id="rId39"/>
    <p:sldLayoutId id="2147483666" r:id="rId40"/>
    <p:sldLayoutId id="2147483665" r:id="rId41"/>
    <p:sldLayoutId id="2147483664" r:id="rId42"/>
    <p:sldLayoutId id="2147483663" r:id="rId43"/>
    <p:sldLayoutId id="2147483662" r:id="rId44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24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4.xml"/><Relationship Id="rId1" Type="http://schemas.openxmlformats.org/officeDocument/2006/relationships/audio" Target="file:///G:\&#35821;&#25991;&#20843;&#19978;&#20809;&#30424;&#25991;&#20214;\&#25945;&#23398;&#35838;&#20214;\&#31532;&#19977;&#21333;&#20803;\10%20&#19977;&#23777;\10%20&#19977;&#23777;.mp3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Box 1"/>
          <p:cNvSpPr txBox="1">
            <a:spLocks noChangeArrowheads="1"/>
          </p:cNvSpPr>
          <p:nvPr/>
        </p:nvSpPr>
        <p:spPr bwMode="auto">
          <a:xfrm>
            <a:off x="755650" y="1117600"/>
            <a:ext cx="76327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你认为什么样的地势才称得上“峡”？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是的，“峡”的基本特征应为两山夹水。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今天，我们一起来学习郦道元的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三峡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，感受壮观瑰丽的三峡风光。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1"/>
          <p:cNvSpPr>
            <a:spLocks noChangeArrowheads="1"/>
          </p:cNvSpPr>
          <p:nvPr/>
        </p:nvSpPr>
        <p:spPr bwMode="auto">
          <a:xfrm>
            <a:off x="792163" y="1203325"/>
            <a:ext cx="755967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译：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在三峡七百里的距离中，两岸都是相连的山，完全没有中断的地方。重重叠叠的悬崖峭壁，遮蔽了天空和太阳，如果不是正午和半夜，就看不见太阳和月亮。</a:t>
            </a:r>
          </a:p>
        </p:txBody>
      </p:sp>
      <p:grpSp>
        <p:nvGrpSpPr>
          <p:cNvPr id="5939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93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684213" y="555625"/>
            <a:ext cx="7632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 eaLnBrk="0" hangingPunct="0"/>
            <a:r>
              <a:rPr lang="en-US" altLang="zh-CN" sz="2800" b="1">
                <a:latin typeface="宋体" charset="-122"/>
                <a:cs typeface="Times New Roman" pitchFamily="18" charset="0"/>
              </a:rPr>
              <a:t>1.</a:t>
            </a:r>
            <a:r>
              <a:rPr lang="zh-CN" altLang="en-US" sz="2800" b="1">
                <a:latin typeface="宋体" charset="-122"/>
                <a:cs typeface="Times New Roman" pitchFamily="18" charset="0"/>
              </a:rPr>
              <a:t>读第</a:t>
            </a:r>
            <a:r>
              <a:rPr lang="en-US" altLang="zh-CN" sz="2800" b="1">
                <a:latin typeface="宋体" charset="-122"/>
                <a:cs typeface="Times New Roman" pitchFamily="18" charset="0"/>
              </a:rPr>
              <a:t>1</a:t>
            </a:r>
            <a:r>
              <a:rPr lang="zh-CN" altLang="en-US" sz="2800" b="1">
                <a:latin typeface="宋体" charset="-122"/>
                <a:cs typeface="Times New Roman" pitchFamily="18" charset="0"/>
              </a:rPr>
              <a:t>段，说说三峡之山的奇特之处。</a:t>
            </a:r>
          </a:p>
        </p:txBody>
      </p:sp>
      <p:sp>
        <p:nvSpPr>
          <p:cNvPr id="60418" name="矩形 1"/>
          <p:cNvSpPr>
            <a:spLocks noChangeArrowheads="1"/>
          </p:cNvSpPr>
          <p:nvPr/>
        </p:nvSpPr>
        <p:spPr bwMode="auto">
          <a:xfrm>
            <a:off x="1004888" y="1635125"/>
            <a:ext cx="6935787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自三峡七百里中，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两岸连山，略无阙处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重岩叠嶂，隐天蔽日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，自非亭午夜分，不见曦月。</a:t>
            </a:r>
          </a:p>
        </p:txBody>
      </p:sp>
      <p:sp>
        <p:nvSpPr>
          <p:cNvPr id="3" name="圆角矩形标注 2">
            <a:extLst>
              <a:ext uri="{FF2B5EF4-FFF2-40B4-BE49-F238E27FC236}"/>
            </a:extLst>
          </p:cNvPr>
          <p:cNvSpPr/>
          <p:nvPr/>
        </p:nvSpPr>
        <p:spPr>
          <a:xfrm>
            <a:off x="5508625" y="1079500"/>
            <a:ext cx="935038" cy="412750"/>
          </a:xfrm>
          <a:prstGeom prst="wedgeRoundRectCallout">
            <a:avLst>
              <a:gd name="adj1" fmla="val -39700"/>
              <a:gd name="adj2" fmla="val 111694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连绵</a:t>
            </a:r>
          </a:p>
        </p:txBody>
      </p:sp>
      <p:sp>
        <p:nvSpPr>
          <p:cNvPr id="11" name="圆角矩形标注 10">
            <a:extLst>
              <a:ext uri="{FF2B5EF4-FFF2-40B4-BE49-F238E27FC236}"/>
            </a:extLst>
          </p:cNvPr>
          <p:cNvSpPr/>
          <p:nvPr/>
        </p:nvSpPr>
        <p:spPr>
          <a:xfrm>
            <a:off x="3376613" y="2806700"/>
            <a:ext cx="936625" cy="412750"/>
          </a:xfrm>
          <a:prstGeom prst="wedgeRoundRectCallout">
            <a:avLst>
              <a:gd name="adj1" fmla="val 30722"/>
              <a:gd name="adj2" fmla="val -125223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高耸</a:t>
            </a:r>
          </a:p>
        </p:txBody>
      </p:sp>
      <p:sp>
        <p:nvSpPr>
          <p:cNvPr id="13318" name="TextBox 4"/>
          <p:cNvSpPr txBox="1">
            <a:spLocks noChangeArrowheads="1"/>
          </p:cNvSpPr>
          <p:nvPr/>
        </p:nvSpPr>
        <p:spPr bwMode="auto">
          <a:xfrm>
            <a:off x="971550" y="3363913"/>
            <a:ext cx="74549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比较阅读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：自黄牛滩东入西陵界，至峡口百许里，山水纡曲，而两岸高山重嶂，非日中夜半，不见日月。（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宜都记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）</a:t>
            </a:r>
          </a:p>
        </p:txBody>
      </p:sp>
      <p:grpSp>
        <p:nvGrpSpPr>
          <p:cNvPr id="6042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042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3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Box 1"/>
          <p:cNvSpPr txBox="1">
            <a:spLocks noChangeArrowheads="1"/>
          </p:cNvSpPr>
          <p:nvPr/>
        </p:nvSpPr>
        <p:spPr bwMode="auto">
          <a:xfrm>
            <a:off x="519113" y="700088"/>
            <a:ext cx="6500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2.</a:t>
            </a:r>
            <a:r>
              <a:rPr lang="zh-CN" altLang="en-US" sz="2800" b="1">
                <a:latin typeface="宋体" charset="-122"/>
              </a:rPr>
              <a:t>这段中有哪些一词多义的词？找一找。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33438" y="1492250"/>
            <a:ext cx="27098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三峡七百里中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33438" y="1995488"/>
            <a:ext cx="234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非亭午夜分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51275" y="1492250"/>
            <a:ext cx="4537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于，这里是“在”的意思。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51275" y="1995488"/>
            <a:ext cx="12969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如果。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19113" y="2787650"/>
            <a:ext cx="547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3.</a:t>
            </a:r>
            <a:r>
              <a:rPr lang="zh-CN" altLang="en-US" sz="2800" b="1">
                <a:latin typeface="宋体" charset="-122"/>
              </a:rPr>
              <a:t>在这部分中，有没有通假字？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19163" y="3579813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略无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阙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处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851275" y="3579813"/>
            <a:ext cx="4151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同“缺”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空隙、缺口。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1449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145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Box 4"/>
          <p:cNvSpPr txBox="1">
            <a:spLocks noChangeArrowheads="1"/>
          </p:cNvSpPr>
          <p:nvPr/>
        </p:nvSpPr>
        <p:spPr bwMode="auto">
          <a:xfrm>
            <a:off x="561975" y="484188"/>
            <a:ext cx="83312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  <a:spcBef>
                <a:spcPts val="90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至于夏水襄陵，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沿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溯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阻绝。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王命急宣，有时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朝发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白帝，暮到江陵，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千二百里，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虽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乘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奔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风，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不以疾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也。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5475288" y="628650"/>
            <a:ext cx="77470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有时。</a:t>
            </a:r>
          </a:p>
        </p:txBody>
      </p:sp>
      <p:sp>
        <p:nvSpPr>
          <p:cNvPr id="28" name="文本框 27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417513" y="1933575"/>
            <a:ext cx="1295400" cy="4619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早上出发。</a:t>
            </a:r>
          </a:p>
        </p:txBody>
      </p:sp>
      <p:sp>
        <p:nvSpPr>
          <p:cNvPr id="29" name="文本框 28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063875" y="2894013"/>
            <a:ext cx="2844800" cy="830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指白帝城到江陵，“其间”可译为“这之间”。</a:t>
            </a:r>
          </a:p>
        </p:txBody>
      </p:sp>
      <p:sp>
        <p:nvSpPr>
          <p:cNvPr id="30" name="文本框 29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6515100" y="2894013"/>
            <a:ext cx="790575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即使。</a:t>
            </a:r>
          </a:p>
        </p:txBody>
      </p:sp>
      <p:sp>
        <p:nvSpPr>
          <p:cNvPr id="42" name="文本框 41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6465888" y="1900238"/>
            <a:ext cx="2087562" cy="461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这里指飞奔的马。</a:t>
            </a:r>
          </a:p>
        </p:txBody>
      </p:sp>
      <p:sp>
        <p:nvSpPr>
          <p:cNvPr id="43" name="文本框 42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7786688" y="2894013"/>
            <a:ext cx="566737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驾。</a:t>
            </a:r>
          </a:p>
        </p:txBody>
      </p:sp>
      <p:sp>
        <p:nvSpPr>
          <p:cNvPr id="44" name="文本框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417513" y="4157663"/>
            <a:ext cx="316865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没有这么快。以，此、这。</a:t>
            </a:r>
          </a:p>
        </p:txBody>
      </p:sp>
      <p:sp>
        <p:nvSpPr>
          <p:cNvPr id="34" name="文本框 3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009900" y="628650"/>
            <a:ext cx="129540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顺流而下。</a:t>
            </a:r>
          </a:p>
        </p:txBody>
      </p:sp>
      <p:sp>
        <p:nvSpPr>
          <p:cNvPr id="35" name="文本框 34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4162425" y="1630363"/>
            <a:ext cx="1295400" cy="461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逆流而上。</a:t>
            </a:r>
          </a:p>
        </p:txBody>
      </p:sp>
      <p:grpSp>
        <p:nvGrpSpPr>
          <p:cNvPr id="62475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247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  <p:bldP spid="29" grpId="0" animBg="1"/>
      <p:bldP spid="30" grpId="0" animBg="1"/>
      <p:bldP spid="42" grpId="0" animBg="1"/>
      <p:bldP spid="43" grpId="0" animBg="1"/>
      <p:bldP spid="44" grpId="0" animBg="1"/>
      <p:bldP spid="34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矩形 2"/>
          <p:cNvSpPr>
            <a:spLocks noChangeArrowheads="1"/>
          </p:cNvSpPr>
          <p:nvPr/>
        </p:nvSpPr>
        <p:spPr bwMode="auto">
          <a:xfrm>
            <a:off x="485775" y="987425"/>
            <a:ext cx="817245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译：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到了夏天水涨，江水漫上山陵，上行和下行的船只都被阻断，不能通航。有时皇帝的命令必须急速传达，这时候只要清早（坐船）从白帝城出发，傍晚就到了江陵，这中间相距一千二百里，即使骑着快马，驾着疾风，也不如它这样快啊。</a:t>
            </a:r>
          </a:p>
        </p:txBody>
      </p:sp>
      <p:grpSp>
        <p:nvGrpSpPr>
          <p:cNvPr id="6349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349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Box 1"/>
          <p:cNvSpPr txBox="1">
            <a:spLocks noChangeArrowheads="1"/>
          </p:cNvSpPr>
          <p:nvPr/>
        </p:nvSpPr>
        <p:spPr bwMode="auto">
          <a:xfrm>
            <a:off x="468313" y="771525"/>
            <a:ext cx="83518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1.</a:t>
            </a:r>
            <a:r>
              <a:rPr lang="zh-CN" altLang="en-US" sz="2800" b="1">
                <a:latin typeface="宋体" charset="-122"/>
              </a:rPr>
              <a:t>有奇山必有异水，读第</a:t>
            </a:r>
            <a:r>
              <a:rPr lang="en-US" altLang="zh-CN" sz="2800" b="1">
                <a:latin typeface="宋体" charset="-122"/>
              </a:rPr>
              <a:t>2</a:t>
            </a:r>
            <a:r>
              <a:rPr lang="zh-CN" altLang="en-US" sz="2800" b="1">
                <a:latin typeface="宋体" charset="-122"/>
              </a:rPr>
              <a:t>段，说说三峡之水的奇特之处。</a:t>
            </a:r>
            <a:endParaRPr lang="en-US" altLang="zh-CN" sz="2800" b="1">
              <a:latin typeface="宋体" charset="-122"/>
            </a:endParaRPr>
          </a:p>
        </p:txBody>
      </p:sp>
      <p:sp>
        <p:nvSpPr>
          <p:cNvPr id="64514" name="TextBox 1"/>
          <p:cNvSpPr txBox="1">
            <a:spLocks noChangeArrowheads="1"/>
          </p:cNvSpPr>
          <p:nvPr/>
        </p:nvSpPr>
        <p:spPr bwMode="auto">
          <a:xfrm>
            <a:off x="658813" y="2193925"/>
            <a:ext cx="782637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至于夏水襄陵，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沿溯阻绝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。或王命急宣，有时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朝发白帝，暮到江陵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，其间千二百里，虽乘奔御风，不以疾也。</a:t>
            </a:r>
          </a:p>
        </p:txBody>
      </p:sp>
      <p:sp>
        <p:nvSpPr>
          <p:cNvPr id="8" name="圆角矩形标注 7">
            <a:extLst>
              <a:ext uri="{FF2B5EF4-FFF2-40B4-BE49-F238E27FC236}"/>
            </a:extLst>
          </p:cNvPr>
          <p:cNvSpPr/>
          <p:nvPr/>
        </p:nvSpPr>
        <p:spPr>
          <a:xfrm>
            <a:off x="3203575" y="1635125"/>
            <a:ext cx="1944688" cy="412750"/>
          </a:xfrm>
          <a:prstGeom prst="wedgeRoundRectCallout">
            <a:avLst>
              <a:gd name="adj1" fmla="val 37537"/>
              <a:gd name="adj2" fmla="val 101394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水势大、猛</a:t>
            </a:r>
          </a:p>
        </p:txBody>
      </p:sp>
      <p:sp>
        <p:nvSpPr>
          <p:cNvPr id="9" name="圆角矩形标注 8">
            <a:extLst>
              <a:ext uri="{FF2B5EF4-FFF2-40B4-BE49-F238E27FC236}"/>
            </a:extLst>
          </p:cNvPr>
          <p:cNvSpPr/>
          <p:nvPr/>
        </p:nvSpPr>
        <p:spPr>
          <a:xfrm>
            <a:off x="3563938" y="3579813"/>
            <a:ext cx="2520950" cy="412750"/>
          </a:xfrm>
          <a:prstGeom prst="wedgeRoundRectCallout">
            <a:avLst>
              <a:gd name="adj1" fmla="val -47367"/>
              <a:gd name="adj2" fmla="val -158701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水流迅疾、奔放</a:t>
            </a:r>
          </a:p>
        </p:txBody>
      </p:sp>
      <p:grpSp>
        <p:nvGrpSpPr>
          <p:cNvPr id="6451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451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Box 1"/>
          <p:cNvSpPr txBox="1">
            <a:spLocks noChangeArrowheads="1"/>
          </p:cNvSpPr>
          <p:nvPr/>
        </p:nvSpPr>
        <p:spPr bwMode="auto">
          <a:xfrm>
            <a:off x="468313" y="484188"/>
            <a:ext cx="22082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比较阅读：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538" name="TextBox 5"/>
          <p:cNvSpPr txBox="1">
            <a:spLocks noChangeArrowheads="1"/>
          </p:cNvSpPr>
          <p:nvPr/>
        </p:nvSpPr>
        <p:spPr bwMode="auto">
          <a:xfrm>
            <a:off x="1258888" y="1189038"/>
            <a:ext cx="662622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早发白帝城</a:t>
            </a:r>
            <a:endParaRPr lang="en-US" altLang="zh-CN" sz="280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宋体" charset="-122"/>
              </a:rPr>
              <a:t>李白</a:t>
            </a:r>
            <a:endParaRPr lang="en-US" altLang="zh-CN" sz="2800" b="1">
              <a:latin typeface="宋体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朝辞白帝彩云间，千里江陵一日还。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两岸猿声啼不尽，轻舟已过万重山。</a:t>
            </a:r>
          </a:p>
        </p:txBody>
      </p:sp>
      <p:grpSp>
        <p:nvGrpSpPr>
          <p:cNvPr id="65539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55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Box 1"/>
          <p:cNvSpPr txBox="1">
            <a:spLocks noChangeArrowheads="1"/>
          </p:cNvSpPr>
          <p:nvPr/>
        </p:nvSpPr>
        <p:spPr bwMode="auto">
          <a:xfrm>
            <a:off x="452438" y="771525"/>
            <a:ext cx="7791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2.</a:t>
            </a:r>
            <a:r>
              <a:rPr lang="zh-CN" altLang="en-US" sz="2800" b="1">
                <a:latin typeface="宋体" charset="-122"/>
              </a:rPr>
              <a:t>在这部分中，有哪些词类活用的词？找一找。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71538" y="1400175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乘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御风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60750" y="1400175"/>
            <a:ext cx="45132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动词用作名词，飞奔的马。</a:t>
            </a: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52438" y="2403475"/>
            <a:ext cx="77914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3.</a:t>
            </a:r>
            <a:r>
              <a:rPr lang="zh-CN" altLang="en-US" sz="2800" b="1">
                <a:latin typeface="宋体" charset="-122"/>
              </a:rPr>
              <a:t>在这部分中，有哪些古今异义的词？找一找。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71538" y="3055938"/>
            <a:ext cx="162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不以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也</a:t>
            </a:r>
          </a:p>
        </p:txBody>
      </p:sp>
      <p:grpSp>
        <p:nvGrpSpPr>
          <p:cNvPr id="6656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656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9464" name="矩形 1"/>
          <p:cNvSpPr>
            <a:spLocks noChangeArrowheads="1"/>
          </p:cNvSpPr>
          <p:nvPr/>
        </p:nvSpPr>
        <p:spPr bwMode="auto">
          <a:xfrm>
            <a:off x="3460750" y="3055938"/>
            <a:ext cx="3790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古义是快，今义是病。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94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Box 4"/>
          <p:cNvSpPr txBox="1">
            <a:spLocks noChangeArrowheads="1"/>
          </p:cNvSpPr>
          <p:nvPr/>
        </p:nvSpPr>
        <p:spPr bwMode="auto">
          <a:xfrm>
            <a:off x="250825" y="971550"/>
            <a:ext cx="8424863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  <a:spcBef>
                <a:spcPts val="90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春冬之时，则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素湍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绿潭，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回清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倒影，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绝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多生怪柏，悬泉瀑布，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飞漱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其间，清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荣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峻茂，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良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多趣味。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763713" y="1147763"/>
            <a:ext cx="2592387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激起白色浪花的急流。</a:t>
            </a:r>
            <a:endParaRPr lang="zh-CN" altLang="en-US" sz="2000">
              <a:ea typeface="黑体" pitchFamily="49" charset="-122"/>
            </a:endParaRPr>
          </a:p>
        </p:txBody>
      </p:sp>
      <p:sp>
        <p:nvSpPr>
          <p:cNvPr id="14" name="矩形 1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572000" y="2052638"/>
            <a:ext cx="1584325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回旋的清波。</a:t>
            </a:r>
            <a:endParaRPr lang="zh-CN" altLang="en-US" sz="2000">
              <a:ea typeface="黑体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372225" y="1147763"/>
            <a:ext cx="1584325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极高的山峰。</a:t>
            </a:r>
            <a:endParaRPr lang="zh-CN" altLang="en-US" sz="2000">
              <a:ea typeface="黑体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051050" y="2468563"/>
            <a:ext cx="208915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飞速地往下冲荡。</a:t>
            </a:r>
            <a:endParaRPr lang="zh-CN" altLang="en-US" sz="2000">
              <a:ea typeface="黑体" pitchFamily="49" charset="-122"/>
            </a:endParaRPr>
          </a:p>
        </p:txBody>
      </p:sp>
      <p:sp>
        <p:nvSpPr>
          <p:cNvPr id="18" name="矩形 17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787900" y="3395663"/>
            <a:ext cx="720725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茂盛。</a:t>
            </a:r>
            <a:endParaRPr lang="zh-CN" altLang="en-US" sz="2000">
              <a:ea typeface="黑体" pitchFamily="49" charset="-122"/>
            </a:endParaRPr>
          </a:p>
        </p:txBody>
      </p:sp>
      <p:sp>
        <p:nvSpPr>
          <p:cNvPr id="21" name="矩形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156325" y="3395663"/>
            <a:ext cx="1008063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甚，很。</a:t>
            </a:r>
            <a:endParaRPr lang="zh-CN" altLang="en-US" sz="2000">
              <a:ea typeface="黑体" pitchFamily="49" charset="-122"/>
            </a:endParaRPr>
          </a:p>
        </p:txBody>
      </p:sp>
      <p:grpSp>
        <p:nvGrpSpPr>
          <p:cNvPr id="6759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759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菱形 2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67593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27875" y="1779588"/>
            <a:ext cx="323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8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矩形 1"/>
          <p:cNvSpPr>
            <a:spLocks noChangeArrowheads="1"/>
          </p:cNvSpPr>
          <p:nvPr/>
        </p:nvSpPr>
        <p:spPr bwMode="auto">
          <a:xfrm>
            <a:off x="719138" y="987425"/>
            <a:ext cx="77057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译：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春天和冬天的时候，白色的急流，绿色的潭水，回旋的清波倒映着两岸各种景物的影子。极高的山峰上，长着很多奇形怪状的柏树，悬泉和瀑布在那里急流冲荡，水清树荣（茂盛），山高草盛，实在有无穷的乐趣。</a:t>
            </a:r>
          </a:p>
        </p:txBody>
      </p:sp>
      <p:grpSp>
        <p:nvGrpSpPr>
          <p:cNvPr id="6861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86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4" descr="https://timgsa.baidu.com/timg?image&amp;quality=80&amp;size=b9999_10000&amp;sec=1554955690595&amp;di=0f7cccbeddee7ab1086f04afea617c5a&amp;imgtype=0&amp;src=http%3A%2F%2Fs2.sinaimg.cn%2Fmiddle%2F5f142631x88c46ac8d131%26690%266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-20638"/>
            <a:ext cx="9142412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0180" name="矩形 7"/>
          <p:cNvSpPr>
            <a:spLocks noChangeArrowheads="1"/>
          </p:cNvSpPr>
          <p:nvPr/>
        </p:nvSpPr>
        <p:spPr bwMode="auto">
          <a:xfrm>
            <a:off x="7380288" y="42275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kumimoji="1" lang="zh-CN" altLang="en-US">
                <a:solidFill>
                  <a:schemeClr val="bg1"/>
                </a:solidFill>
                <a:hlinkClick r:id="rId4" action="ppaction://hlinksldjump"/>
              </a:rPr>
              <a:t>第一课时</a:t>
            </a:r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50181" name="矩形 8"/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kumimoji="1" lang="zh-CN" altLang="en-US">
                <a:solidFill>
                  <a:schemeClr val="bg1"/>
                </a:solidFill>
                <a:hlinkClick r:id="rId5" action="ppaction://hlinksldjump"/>
              </a:rPr>
              <a:t>第二课时</a:t>
            </a:r>
            <a:endParaRPr kumimoji="1" lang="zh-CN" altLang="en-US">
              <a:solidFill>
                <a:schemeClr val="bg1"/>
              </a:solidFill>
            </a:endParaRPr>
          </a:p>
        </p:txBody>
      </p:sp>
      <p:grpSp>
        <p:nvGrpSpPr>
          <p:cNvPr id="50182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0188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charset="-122"/>
                </a:rPr>
                <a:t>八年级语文上册</a:t>
              </a:r>
            </a:p>
          </p:txBody>
        </p:sp>
      </p:grpSp>
      <p:sp>
        <p:nvSpPr>
          <p:cNvPr id="16" name="TextBox 48">
            <a:extLst>
              <a:ext uri="{FF2B5EF4-FFF2-40B4-BE49-F238E27FC236}"/>
            </a:extLst>
          </p:cNvPr>
          <p:cNvSpPr txBox="1"/>
          <p:nvPr/>
        </p:nvSpPr>
        <p:spPr>
          <a:xfrm>
            <a:off x="2780801" y="1563638"/>
            <a:ext cx="3582398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10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三  峡</a:t>
            </a:r>
          </a:p>
        </p:txBody>
      </p:sp>
      <p:pic>
        <p:nvPicPr>
          <p:cNvPr id="12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Box 4"/>
          <p:cNvSpPr txBox="1">
            <a:spLocks noChangeArrowheads="1"/>
          </p:cNvSpPr>
          <p:nvPr/>
        </p:nvSpPr>
        <p:spPr bwMode="auto">
          <a:xfrm>
            <a:off x="371475" y="617538"/>
            <a:ext cx="8545513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  <a:spcBef>
                <a:spcPts val="900"/>
              </a:spcBef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每至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晴初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霜旦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，林寒涧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肃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，常有高猿长啸，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属引凄异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，空谷传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响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哀转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久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。故渔者歌曰：“巴东三峡巫峡长，猿鸣三声泪沾裳！”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576388" y="865188"/>
            <a:ext cx="131445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天刚放晴。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243138" y="1730375"/>
            <a:ext cx="1584325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下霜的早晨。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124325" y="865188"/>
            <a:ext cx="157480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肃杀</a:t>
            </a: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凄寒。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7715250" y="1722438"/>
            <a:ext cx="1296988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接连不断。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07950" y="2189163"/>
            <a:ext cx="1271588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凄惨悲凉。</a:t>
            </a:r>
            <a:endParaRPr lang="zh-CN" altLang="en-US" sz="20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387600" y="2189163"/>
            <a:ext cx="792163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回声。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963863" y="3036888"/>
            <a:ext cx="1824037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声音悲凉婉转。</a:t>
            </a:r>
            <a:endParaRPr lang="zh-CN" altLang="en-US" sz="2000" dirty="0"/>
          </a:p>
        </p:txBody>
      </p:sp>
      <p:sp>
        <p:nvSpPr>
          <p:cNvPr id="17" name="矩形 1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222750" y="2151063"/>
            <a:ext cx="696913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消失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964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964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2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矩形 1"/>
          <p:cNvSpPr>
            <a:spLocks noChangeArrowheads="1"/>
          </p:cNvSpPr>
          <p:nvPr/>
        </p:nvSpPr>
        <p:spPr bwMode="auto">
          <a:xfrm>
            <a:off x="630238" y="987425"/>
            <a:ext cx="7883525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译：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每逢（秋雨）初晴的日子或者下霜的早晨，树林和山涧（显示出一片）清凉和寂静，时常有高处的猿猴在放声长叫，声音连续不断，非常凄惨悲凉，空旷的山谷传来猿啼的回声，悲凉婉转，很久才消失。所以渔夫唱道：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巴东三峡巫峡长，猿鸣三声泪沾裳。”</a:t>
            </a:r>
          </a:p>
        </p:txBody>
      </p:sp>
      <p:grpSp>
        <p:nvGrpSpPr>
          <p:cNvPr id="71682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7168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Box 1"/>
          <p:cNvSpPr txBox="1">
            <a:spLocks noChangeArrowheads="1"/>
          </p:cNvSpPr>
          <p:nvPr/>
        </p:nvSpPr>
        <p:spPr bwMode="auto">
          <a:xfrm>
            <a:off x="468313" y="700088"/>
            <a:ext cx="83518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1.</a:t>
            </a:r>
            <a:r>
              <a:rPr lang="zh-CN" altLang="en-US" sz="2800" b="1">
                <a:latin typeface="宋体" charset="-122"/>
              </a:rPr>
              <a:t>第</a:t>
            </a:r>
            <a:r>
              <a:rPr lang="en-US" altLang="zh-CN" sz="2800" b="1">
                <a:latin typeface="宋体" charset="-122"/>
              </a:rPr>
              <a:t>3</a:t>
            </a:r>
            <a:r>
              <a:rPr lang="zh-CN" altLang="en-US" sz="2800" b="1">
                <a:latin typeface="宋体" charset="-122"/>
              </a:rPr>
              <a:t>、</a:t>
            </a:r>
            <a:r>
              <a:rPr lang="en-US" altLang="zh-CN" sz="2800" b="1">
                <a:latin typeface="宋体" charset="-122"/>
              </a:rPr>
              <a:t>4</a:t>
            </a:r>
            <a:r>
              <a:rPr lang="zh-CN" altLang="en-US" sz="2800" b="1">
                <a:latin typeface="宋体" charset="-122"/>
              </a:rPr>
              <a:t>段分别写了三峡哪些季节的景色？从文中找出最能概括这些季节中三峡景色特点的词语。</a:t>
            </a:r>
          </a:p>
        </p:txBody>
      </p:sp>
      <p:sp>
        <p:nvSpPr>
          <p:cNvPr id="24579" name="TextBox 1"/>
          <p:cNvSpPr txBox="1">
            <a:spLocks noChangeArrowheads="1"/>
          </p:cNvSpPr>
          <p:nvPr/>
        </p:nvSpPr>
        <p:spPr bwMode="auto">
          <a:xfrm>
            <a:off x="819150" y="1995488"/>
            <a:ext cx="712787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分别写了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春冬之时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秋季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的景色。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春冬之时：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清荣峻茂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秋季：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林寒涧肃</a:t>
            </a:r>
          </a:p>
        </p:txBody>
      </p:sp>
      <p:grpSp>
        <p:nvGrpSpPr>
          <p:cNvPr id="7270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7270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Box 1"/>
          <p:cNvSpPr txBox="1">
            <a:spLocks noChangeArrowheads="1"/>
          </p:cNvSpPr>
          <p:nvPr/>
        </p:nvSpPr>
        <p:spPr bwMode="auto">
          <a:xfrm>
            <a:off x="476250" y="700088"/>
            <a:ext cx="6049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2.</a:t>
            </a:r>
            <a:r>
              <a:rPr lang="zh-CN" altLang="en-US" sz="2800" b="1">
                <a:latin typeface="宋体" charset="-122"/>
              </a:rPr>
              <a:t>找找第</a:t>
            </a:r>
            <a:r>
              <a:rPr lang="en-US" altLang="zh-CN" sz="2800" b="1">
                <a:latin typeface="宋体" charset="-122"/>
              </a:rPr>
              <a:t>3</a:t>
            </a:r>
            <a:r>
              <a:rPr lang="zh-CN" altLang="en-US" sz="2800" b="1">
                <a:latin typeface="宋体" charset="-122"/>
              </a:rPr>
              <a:t>、</a:t>
            </a:r>
            <a:r>
              <a:rPr lang="en-US" altLang="zh-CN" sz="2800" b="1">
                <a:latin typeface="宋体" charset="-122"/>
              </a:rPr>
              <a:t>4</a:t>
            </a:r>
            <a:r>
              <a:rPr lang="zh-CN" altLang="en-US" sz="2800" b="1">
                <a:latin typeface="宋体" charset="-122"/>
              </a:rPr>
              <a:t>段中一词多义的现象。</a:t>
            </a: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827088" y="1563688"/>
            <a:ext cx="2530475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沿溯阻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绝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𪩘多生怪柏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哀转久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绝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3656013" y="1563688"/>
            <a:ext cx="32750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动词，断绝，不通。</a:t>
            </a:r>
          </a:p>
        </p:txBody>
      </p:sp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3656013" y="2187575"/>
            <a:ext cx="3363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副词，极，非常。</a:t>
            </a:r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656013" y="2813050"/>
            <a:ext cx="2124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动词，消失。</a:t>
            </a:r>
          </a:p>
        </p:txBody>
      </p:sp>
      <p:grpSp>
        <p:nvGrpSpPr>
          <p:cNvPr id="7373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7373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utoUpdateAnimBg="0"/>
      <p:bldP spid="6" grpId="0" bldLvl="0" autoUpdateAnimBg="0"/>
      <p:bldP spid="7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Box 3"/>
          <p:cNvSpPr txBox="1">
            <a:spLocks noChangeArrowheads="1"/>
          </p:cNvSpPr>
          <p:nvPr/>
        </p:nvSpPr>
        <p:spPr bwMode="auto">
          <a:xfrm>
            <a:off x="468313" y="1276350"/>
            <a:ext cx="82089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同学们，上节课我们了解了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三峡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的大致内容，这节课我们进一步赏析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三峡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74754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74755" name="图片 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756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第二课时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449263" y="509588"/>
            <a:ext cx="8208962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800" b="1">
                <a:latin typeface="宋体" charset="-122"/>
                <a:cs typeface="Times New Roman" pitchFamily="18" charset="0"/>
              </a:rPr>
              <a:t>    </a:t>
            </a:r>
            <a:r>
              <a:rPr lang="zh-CN" altLang="zh-CN" sz="2800" b="1">
                <a:latin typeface="宋体" charset="-122"/>
                <a:cs typeface="Times New Roman" pitchFamily="18" charset="0"/>
              </a:rPr>
              <a:t>三峡的景观数不胜数</a:t>
            </a:r>
            <a:r>
              <a:rPr lang="zh-CN" altLang="en-US" sz="2800" b="1">
                <a:latin typeface="宋体" charset="-122"/>
                <a:cs typeface="Times New Roman" pitchFamily="18" charset="0"/>
              </a:rPr>
              <a:t>，</a:t>
            </a:r>
            <a:r>
              <a:rPr lang="zh-CN" altLang="zh-CN" sz="2800" b="1">
                <a:latin typeface="宋体" charset="-122"/>
                <a:cs typeface="Times New Roman" pitchFamily="18" charset="0"/>
              </a:rPr>
              <a:t>对这些美丽的景观</a:t>
            </a:r>
            <a:r>
              <a:rPr lang="zh-CN" altLang="en-US" sz="2800" b="1">
                <a:latin typeface="宋体" charset="-122"/>
                <a:cs typeface="Times New Roman" pitchFamily="18" charset="0"/>
              </a:rPr>
              <a:t>，</a:t>
            </a:r>
            <a:r>
              <a:rPr lang="zh-CN" altLang="zh-CN" sz="2800" b="1">
                <a:latin typeface="宋体" charset="-122"/>
                <a:cs typeface="Times New Roman" pitchFamily="18" charset="0"/>
              </a:rPr>
              <a:t>作者并未细加描绘</a:t>
            </a:r>
            <a:r>
              <a:rPr lang="zh-CN" altLang="en-US" sz="2800" b="1">
                <a:latin typeface="宋体" charset="-122"/>
                <a:cs typeface="Times New Roman" pitchFamily="18" charset="0"/>
              </a:rPr>
              <a:t>，</a:t>
            </a:r>
            <a:r>
              <a:rPr lang="zh-CN" altLang="zh-CN" sz="2800" b="1">
                <a:latin typeface="宋体" charset="-122"/>
                <a:cs typeface="Times New Roman" pitchFamily="18" charset="0"/>
              </a:rPr>
              <a:t>仅以寥寥数笔勾勒三峡的山势</a:t>
            </a:r>
            <a:r>
              <a:rPr lang="zh-CN" altLang="en-US" sz="2800" b="1">
                <a:latin typeface="宋体" charset="-122"/>
                <a:cs typeface="Times New Roman" pitchFamily="18" charset="0"/>
              </a:rPr>
              <a:t>，</a:t>
            </a:r>
            <a:r>
              <a:rPr lang="zh-CN" altLang="zh-CN" sz="2800" b="1">
                <a:latin typeface="宋体" charset="-122"/>
                <a:cs typeface="Times New Roman" pitchFamily="18" charset="0"/>
              </a:rPr>
              <a:t>这样叙写有何用意</a:t>
            </a:r>
            <a:r>
              <a:rPr lang="zh-CN" altLang="en-US" sz="2800" b="1">
                <a:latin typeface="宋体" charset="-122"/>
                <a:cs typeface="Times New Roman" pitchFamily="18" charset="0"/>
              </a:rPr>
              <a:t>？</a:t>
            </a:r>
            <a:endParaRPr lang="zh-CN" altLang="zh-CN" sz="2800" b="1">
              <a:latin typeface="宋体" charset="-122"/>
              <a:cs typeface="Times New Roman" pitchFamily="18" charset="0"/>
            </a:endParaRPr>
          </a:p>
        </p:txBody>
      </p:sp>
      <p:sp>
        <p:nvSpPr>
          <p:cNvPr id="346114" name="Rectangle 2"/>
          <p:cNvSpPr>
            <a:spLocks noChangeArrowheads="1"/>
          </p:cNvSpPr>
          <p:nvPr/>
        </p:nvSpPr>
        <p:spPr bwMode="auto">
          <a:xfrm>
            <a:off x="250825" y="1947863"/>
            <a:ext cx="8605838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7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作者</a:t>
            </a:r>
            <a:r>
              <a:rPr lang="zh-CN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写山势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重点突出其“连”而“高”的特点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为下文写水做铺垫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。正因为山势高峻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所以才使夏季水势汹涌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正因为“重岩叠嶂”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所以才会出现“清荣峻茂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良多趣味”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正因为“两岸连山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略无阙处”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所以才能使人在秋日倍感凄凉。由此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可以看出作者</a:t>
            </a:r>
            <a:r>
              <a:rPr lang="zh-CN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写三峡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重在写水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75779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757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468313" y="681038"/>
            <a:ext cx="8207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 b="1">
                <a:latin typeface="宋体" charset="-122"/>
                <a:cs typeface="Times New Roman" pitchFamily="18" charset="0"/>
              </a:rPr>
              <a:t>    作者是按什么顺序写三峡景物的？这样写有什么好处？</a:t>
            </a:r>
            <a:endParaRPr lang="zh-CN" altLang="zh-CN" sz="2800" b="1">
              <a:latin typeface="宋体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8313" y="1779588"/>
            <a:ext cx="8207375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细细品味，不难发现文章的脉络：开头由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山势起笔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，再承山高江窄而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写水势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，接着按水势的涨落安排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四时顺序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，顺势而下，入情入理。</a:t>
            </a:r>
          </a:p>
        </p:txBody>
      </p:sp>
      <p:grpSp>
        <p:nvGrpSpPr>
          <p:cNvPr id="7680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7680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矩形 1"/>
          <p:cNvSpPr>
            <a:spLocks noChangeArrowheads="1"/>
          </p:cNvSpPr>
          <p:nvPr/>
        </p:nvSpPr>
        <p:spPr bwMode="auto">
          <a:xfrm>
            <a:off x="1763713" y="842963"/>
            <a:ext cx="5211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宋体" charset="-122"/>
              </a:rPr>
              <a:t>以渔者歌唱作结的作用是什么？</a:t>
            </a:r>
          </a:p>
        </p:txBody>
      </p:sp>
      <p:sp>
        <p:nvSpPr>
          <p:cNvPr id="349185" name="Rectangle 1"/>
          <p:cNvSpPr>
            <a:spLocks noChangeArrowheads="1"/>
          </p:cNvSpPr>
          <p:nvPr/>
        </p:nvSpPr>
        <p:spPr bwMode="auto">
          <a:xfrm>
            <a:off x="395288" y="1617663"/>
            <a:ext cx="8353425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    写出了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三峡山高岭连峡窄的特点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，更反衬、渲染了三峡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秋天凄凉萧瑟的气氛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。在行文的过程中，如果恰当引用古人诗词佳句，不仅可以准确地表现文章的中心，而且可以增强文章的文学性、可读性，使文章更具音韵美。</a:t>
            </a:r>
            <a:endParaRPr lang="zh-CN" altLang="zh-CN" sz="27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782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7782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9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18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ChangeArrowheads="1"/>
          </p:cNvSpPr>
          <p:nvPr/>
        </p:nvSpPr>
        <p:spPr bwMode="auto">
          <a:xfrm>
            <a:off x="900113" y="842963"/>
            <a:ext cx="806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 eaLnBrk="0" hangingPunct="0"/>
            <a:r>
              <a:rPr lang="zh-CN" altLang="en-US" sz="2800" b="1">
                <a:latin typeface="宋体" charset="-122"/>
              </a:rPr>
              <a:t>文中的景物描写表达了作者怎样的思想感情？</a:t>
            </a:r>
            <a:endParaRPr lang="zh-CN" altLang="zh-CN" sz="2800" b="1">
              <a:latin typeface="宋体" charset="-122"/>
            </a:endParaRPr>
          </a:p>
        </p:txBody>
      </p:sp>
      <p:sp>
        <p:nvSpPr>
          <p:cNvPr id="349187" name="Rectangle 3"/>
          <p:cNvSpPr>
            <a:spLocks noChangeArrowheads="1"/>
          </p:cNvSpPr>
          <p:nvPr/>
        </p:nvSpPr>
        <p:spPr bwMode="auto">
          <a:xfrm>
            <a:off x="539750" y="1762125"/>
            <a:ext cx="80645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景物描写表达了作者对三峡壮丽风光的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欣赏、赞叹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，对祖国壮丽河山的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热爱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之情。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885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7885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18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矩形 3"/>
          <p:cNvSpPr>
            <a:spLocks noChangeArrowheads="1"/>
          </p:cNvSpPr>
          <p:nvPr/>
        </p:nvSpPr>
        <p:spPr bwMode="auto">
          <a:xfrm>
            <a:off x="900113" y="2044700"/>
            <a:ext cx="19431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略无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阙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处</a:t>
            </a: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3275013" y="2139950"/>
            <a:ext cx="4465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同“缺”，空隙、缺口。</a:t>
            </a:r>
          </a:p>
        </p:txBody>
      </p:sp>
      <p:grpSp>
        <p:nvGrpSpPr>
          <p:cNvPr id="79875" name="组合 4"/>
          <p:cNvGrpSpPr>
            <a:grpSpLocks/>
          </p:cNvGrpSpPr>
          <p:nvPr/>
        </p:nvGrpSpPr>
        <p:grpSpPr bwMode="auto">
          <a:xfrm>
            <a:off x="558800" y="565150"/>
            <a:ext cx="1366838" cy="642938"/>
            <a:chOff x="3328411" y="661416"/>
            <a:chExt cx="1324739" cy="643499"/>
          </a:xfrm>
        </p:grpSpPr>
        <p:sp>
          <p:nvSpPr>
            <p:cNvPr id="12" name="圆角矩形 11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723" y="721794"/>
              <a:ext cx="443118" cy="42105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7684" y="721794"/>
              <a:ext cx="441580" cy="421055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415" y="729739"/>
              <a:ext cx="441580" cy="42105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79883" name="矩形 1"/>
            <p:cNvSpPr>
              <a:spLocks noChangeArrowheads="1"/>
            </p:cNvSpPr>
            <p:nvPr/>
          </p:nvSpPr>
          <p:spPr bwMode="auto">
            <a:xfrm>
              <a:off x="3328411" y="661416"/>
              <a:ext cx="1324739" cy="643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通假字</a:t>
              </a:r>
            </a:p>
          </p:txBody>
        </p:sp>
      </p:grpSp>
      <p:grpSp>
        <p:nvGrpSpPr>
          <p:cNvPr id="79876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798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Box 4"/>
          <p:cNvSpPr txBox="1">
            <a:spLocks noChangeArrowheads="1"/>
          </p:cNvSpPr>
          <p:nvPr/>
        </p:nvSpPr>
        <p:spPr bwMode="auto">
          <a:xfrm>
            <a:off x="468313" y="1419225"/>
            <a:ext cx="82073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把握文章中景物描写的特点。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学习本文抓住景物特征描写景物的方法。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难点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感悟三峡雄伟壮丽的奇景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激发热爱祖国大好河山的情感。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</a:p>
        </p:txBody>
      </p:sp>
      <p:grpSp>
        <p:nvGrpSpPr>
          <p:cNvPr id="51202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51207" name="图片 9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08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第一课时</a:t>
              </a:r>
            </a:p>
          </p:txBody>
        </p:sp>
      </p:grpSp>
      <p:grpSp>
        <p:nvGrpSpPr>
          <p:cNvPr id="51203" name="组合 11"/>
          <p:cNvGrpSpPr>
            <a:grpSpLocks/>
          </p:cNvGrpSpPr>
          <p:nvPr/>
        </p:nvGrpSpPr>
        <p:grpSpPr bwMode="auto">
          <a:xfrm>
            <a:off x="-4763" y="555625"/>
            <a:ext cx="2006601" cy="523875"/>
            <a:chOff x="70" y="-63"/>
            <a:chExt cx="3161" cy="824"/>
          </a:xfrm>
        </p:grpSpPr>
        <p:sp>
          <p:nvSpPr>
            <p:cNvPr id="5120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组合 8"/>
          <p:cNvGrpSpPr>
            <a:grpSpLocks/>
          </p:cNvGrpSpPr>
          <p:nvPr/>
        </p:nvGrpSpPr>
        <p:grpSpPr bwMode="auto">
          <a:xfrm>
            <a:off x="534988" y="566738"/>
            <a:ext cx="1743075" cy="565150"/>
            <a:chOff x="3333750" y="598488"/>
            <a:chExt cx="1743075" cy="566502"/>
          </a:xfrm>
        </p:grpSpPr>
        <p:sp>
          <p:nvSpPr>
            <p:cNvPr id="100" name="圆角矩形 9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1" name="圆角矩形 10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2" name="圆角矩形 10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3" name="圆角矩形 10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091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古今异义</a:t>
              </a:r>
            </a:p>
          </p:txBody>
        </p:sp>
      </p:grpSp>
      <p:sp>
        <p:nvSpPr>
          <p:cNvPr id="80898" name="矩形 105"/>
          <p:cNvSpPr>
            <a:spLocks noChangeArrowheads="1"/>
          </p:cNvSpPr>
          <p:nvPr/>
        </p:nvSpPr>
        <p:spPr bwMode="auto">
          <a:xfrm>
            <a:off x="395288" y="1184275"/>
            <a:ext cx="2782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非亭午夜分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916238" y="1184275"/>
            <a:ext cx="5545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假如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如果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80900" name="矩形 107"/>
          <p:cNvSpPr>
            <a:spLocks noChangeArrowheads="1"/>
          </p:cNvSpPr>
          <p:nvPr/>
        </p:nvSpPr>
        <p:spPr bwMode="auto">
          <a:xfrm>
            <a:off x="395288" y="1793875"/>
            <a:ext cx="19796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王命急宣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2916238" y="1792288"/>
            <a:ext cx="5327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有时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或许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也许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80902" name="矩形 111"/>
          <p:cNvSpPr>
            <a:spLocks noChangeArrowheads="1"/>
          </p:cNvSpPr>
          <p:nvPr/>
        </p:nvSpPr>
        <p:spPr bwMode="auto">
          <a:xfrm>
            <a:off x="395288" y="2401888"/>
            <a:ext cx="2924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至于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夏水襄陵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2916238" y="2306638"/>
            <a:ext cx="61928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到了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今义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表示达到某种程度或表示另提一事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80904" name="矩形 113"/>
          <p:cNvSpPr>
            <a:spLocks noChangeArrowheads="1"/>
          </p:cNvSpPr>
          <p:nvPr/>
        </p:nvSpPr>
        <p:spPr bwMode="auto">
          <a:xfrm>
            <a:off x="395288" y="3009900"/>
            <a:ext cx="1979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虽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乘奔御风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2916238" y="3009900"/>
            <a:ext cx="57594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即使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虽然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80906" name="矩形 115"/>
          <p:cNvSpPr>
            <a:spLocks noChangeArrowheads="1"/>
          </p:cNvSpPr>
          <p:nvPr/>
        </p:nvSpPr>
        <p:spPr bwMode="auto">
          <a:xfrm>
            <a:off x="395288" y="3619500"/>
            <a:ext cx="16208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不以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疾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也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7" name="矩形 116"/>
          <p:cNvSpPr>
            <a:spLocks noChangeArrowheads="1"/>
          </p:cNvSpPr>
          <p:nvPr/>
        </p:nvSpPr>
        <p:spPr bwMode="auto">
          <a:xfrm>
            <a:off x="2916238" y="3619500"/>
            <a:ext cx="5975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快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疾病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80908" name="矩形 117"/>
          <p:cNvSpPr>
            <a:spLocks noChangeArrowheads="1"/>
          </p:cNvSpPr>
          <p:nvPr/>
        </p:nvSpPr>
        <p:spPr bwMode="auto">
          <a:xfrm>
            <a:off x="395288" y="4227513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良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多趣味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9" name="矩形 118"/>
          <p:cNvSpPr>
            <a:spLocks noChangeArrowheads="1"/>
          </p:cNvSpPr>
          <p:nvPr/>
        </p:nvSpPr>
        <p:spPr bwMode="auto">
          <a:xfrm>
            <a:off x="2916238" y="4227513"/>
            <a:ext cx="4464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甚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很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今义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80910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809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7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菱形 2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9" grpId="0"/>
      <p:bldP spid="113" grpId="0"/>
      <p:bldP spid="115" grpId="0"/>
      <p:bldP spid="117" grpId="0"/>
      <p:bldP spid="1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17"/>
          <p:cNvSpPr txBox="1">
            <a:spLocks noChangeArrowheads="1"/>
          </p:cNvSpPr>
          <p:nvPr/>
        </p:nvSpPr>
        <p:spPr bwMode="auto">
          <a:xfrm>
            <a:off x="1692275" y="1851025"/>
            <a:ext cx="6042025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沿溯阻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              ）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𪩘多生怪柏（                ）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哀转久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            ）</a:t>
            </a:r>
          </a:p>
        </p:txBody>
      </p:sp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3643313" y="1851025"/>
            <a:ext cx="32750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动词，断绝，不通</a:t>
            </a: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4370388" y="2451100"/>
            <a:ext cx="3363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副词，极，非常</a:t>
            </a: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3643313" y="2984500"/>
            <a:ext cx="2124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动词，消失</a:t>
            </a:r>
          </a:p>
        </p:txBody>
      </p:sp>
      <p:sp>
        <p:nvSpPr>
          <p:cNvPr id="81925" name="TextBox 35"/>
          <p:cNvSpPr txBox="1">
            <a:spLocks noChangeArrowheads="1"/>
          </p:cNvSpPr>
          <p:nvPr/>
        </p:nvSpPr>
        <p:spPr bwMode="auto">
          <a:xfrm>
            <a:off x="654050" y="2460625"/>
            <a:ext cx="576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绝</a:t>
            </a:r>
          </a:p>
        </p:txBody>
      </p:sp>
      <p:sp>
        <p:nvSpPr>
          <p:cNvPr id="37" name="左大括号 36">
            <a:extLst>
              <a:ext uri="{FF2B5EF4-FFF2-40B4-BE49-F238E27FC236}"/>
            </a:extLst>
          </p:cNvPr>
          <p:cNvSpPr/>
          <p:nvPr/>
        </p:nvSpPr>
        <p:spPr>
          <a:xfrm>
            <a:off x="1374775" y="2100263"/>
            <a:ext cx="287338" cy="1368425"/>
          </a:xfrm>
          <a:prstGeom prst="leftBrace">
            <a:avLst>
              <a:gd name="adj1" fmla="val 8108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927" name="组合 3"/>
          <p:cNvGrpSpPr>
            <a:grpSpLocks/>
          </p:cNvGrpSpPr>
          <p:nvPr/>
        </p:nvGrpSpPr>
        <p:grpSpPr bwMode="auto">
          <a:xfrm>
            <a:off x="539750" y="547688"/>
            <a:ext cx="1743075" cy="565150"/>
            <a:chOff x="3333750" y="598488"/>
            <a:chExt cx="1743075" cy="566502"/>
          </a:xfrm>
        </p:grpSpPr>
        <p:sp>
          <p:nvSpPr>
            <p:cNvPr id="29" name="圆角矩形 28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6244"/>
              <a:ext cx="442912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2" name="圆角矩形 31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609"/>
              <a:ext cx="442913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4" name="圆角矩形 33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36" name="圆角矩形 35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1936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一词多义</a:t>
              </a:r>
            </a:p>
          </p:txBody>
        </p:sp>
      </p:grpSp>
      <p:grpSp>
        <p:nvGrpSpPr>
          <p:cNvPr id="81928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8192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2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菱形 2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22" grpId="0" bldLvl="0" autoUpdateAnimBg="0"/>
      <p:bldP spid="23" grpId="0" bldLvl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34"/>
          <p:cNvSpPr txBox="1">
            <a:spLocks noChangeArrowheads="1"/>
          </p:cNvSpPr>
          <p:nvPr/>
        </p:nvSpPr>
        <p:spPr bwMode="auto"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2946" name="文本框 49"/>
          <p:cNvSpPr txBox="1">
            <a:spLocks noChangeArrowheads="1"/>
          </p:cNvSpPr>
          <p:nvPr/>
        </p:nvSpPr>
        <p:spPr bwMode="auto"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2947" name="文本框 51"/>
          <p:cNvSpPr txBox="1">
            <a:spLocks noChangeArrowheads="1"/>
          </p:cNvSpPr>
          <p:nvPr/>
        </p:nvSpPr>
        <p:spPr bwMode="auto">
          <a:xfrm rot="-5350866">
            <a:off x="8366919" y="2715419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2948" name="文本框 49"/>
          <p:cNvSpPr txBox="1">
            <a:spLocks noChangeArrowheads="1"/>
          </p:cNvSpPr>
          <p:nvPr/>
        </p:nvSpPr>
        <p:spPr bwMode="auto">
          <a:xfrm rot="-3180423">
            <a:off x="8108157" y="3266281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2949" name="文本框 51"/>
          <p:cNvSpPr txBox="1">
            <a:spLocks noChangeArrowheads="1"/>
          </p:cNvSpPr>
          <p:nvPr/>
        </p:nvSpPr>
        <p:spPr bwMode="auto"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2950" name="文本框 49"/>
          <p:cNvSpPr txBox="1">
            <a:spLocks noChangeArrowheads="1"/>
          </p:cNvSpPr>
          <p:nvPr/>
        </p:nvSpPr>
        <p:spPr bwMode="auto"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2951" name="文本框 51"/>
          <p:cNvSpPr txBox="1">
            <a:spLocks noChangeArrowheads="1"/>
          </p:cNvSpPr>
          <p:nvPr/>
        </p:nvSpPr>
        <p:spPr bwMode="auto"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grpSp>
        <p:nvGrpSpPr>
          <p:cNvPr id="82952" name="组合 4"/>
          <p:cNvGrpSpPr>
            <a:grpSpLocks/>
          </p:cNvGrpSpPr>
          <p:nvPr/>
        </p:nvGrpSpPr>
        <p:grpSpPr bwMode="auto">
          <a:xfrm>
            <a:off x="534988" y="566738"/>
            <a:ext cx="1743075" cy="565150"/>
            <a:chOff x="3333750" y="598488"/>
            <a:chExt cx="1743075" cy="566502"/>
          </a:xfrm>
        </p:grpSpPr>
        <p:sp>
          <p:nvSpPr>
            <p:cNvPr id="116" name="圆角矩形 115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7" name="圆角矩形 116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8" name="圆角矩形 117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9" name="圆角矩形 118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296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词类活用</a:t>
              </a:r>
            </a:p>
          </p:txBody>
        </p:sp>
      </p:grpSp>
      <p:sp>
        <p:nvSpPr>
          <p:cNvPr id="82953" name="矩形 121"/>
          <p:cNvSpPr>
            <a:spLocks noChangeArrowheads="1"/>
          </p:cNvSpPr>
          <p:nvPr/>
        </p:nvSpPr>
        <p:spPr bwMode="auto">
          <a:xfrm>
            <a:off x="1042988" y="1330325"/>
            <a:ext cx="1981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虽乘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奔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御风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" name="矩形 122"/>
          <p:cNvSpPr>
            <a:spLocks noChangeArrowheads="1"/>
          </p:cNvSpPr>
          <p:nvPr/>
        </p:nvSpPr>
        <p:spPr bwMode="auto">
          <a:xfrm>
            <a:off x="3676650" y="1330325"/>
            <a:ext cx="4681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动词用作名词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指飞奔的马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2955" name="矩形 123"/>
          <p:cNvSpPr>
            <a:spLocks noChangeArrowheads="1"/>
          </p:cNvSpPr>
          <p:nvPr/>
        </p:nvSpPr>
        <p:spPr bwMode="auto">
          <a:xfrm>
            <a:off x="1042988" y="21526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素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湍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绿潭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5" name="矩形 124"/>
          <p:cNvSpPr>
            <a:spLocks noChangeArrowheads="1"/>
          </p:cNvSpPr>
          <p:nvPr/>
        </p:nvSpPr>
        <p:spPr bwMode="auto">
          <a:xfrm>
            <a:off x="3676650" y="2152650"/>
            <a:ext cx="4030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形容词用作名词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急流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2957" name="矩形 125"/>
          <p:cNvSpPr>
            <a:spLocks noChangeArrowheads="1"/>
          </p:cNvSpPr>
          <p:nvPr/>
        </p:nvSpPr>
        <p:spPr bwMode="auto">
          <a:xfrm>
            <a:off x="1042988" y="2973388"/>
            <a:ext cx="3368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每至晴初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霜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旦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7" name="矩形 126"/>
          <p:cNvSpPr>
            <a:spLocks noChangeArrowheads="1"/>
          </p:cNvSpPr>
          <p:nvPr/>
        </p:nvSpPr>
        <p:spPr bwMode="auto">
          <a:xfrm>
            <a:off x="3676650" y="2974975"/>
            <a:ext cx="36718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名词用作动词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下霜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2959" name="矩形 127"/>
          <p:cNvSpPr>
            <a:spLocks noChangeArrowheads="1"/>
          </p:cNvSpPr>
          <p:nvPr/>
        </p:nvSpPr>
        <p:spPr bwMode="auto">
          <a:xfrm>
            <a:off x="1042988" y="3795713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空谷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传响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9" name="矩形 128"/>
          <p:cNvSpPr>
            <a:spLocks noChangeArrowheads="1"/>
          </p:cNvSpPr>
          <p:nvPr/>
        </p:nvSpPr>
        <p:spPr bwMode="auto">
          <a:xfrm>
            <a:off x="3676650" y="3795713"/>
            <a:ext cx="5072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名词作状语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在空荡的山谷里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296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8296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3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菱形 3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5" grpId="0"/>
      <p:bldP spid="127" grpId="0"/>
      <p:bldP spid="1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矩形 3"/>
          <p:cNvSpPr>
            <a:spLocks noChangeArrowheads="1"/>
          </p:cNvSpPr>
          <p:nvPr/>
        </p:nvSpPr>
        <p:spPr bwMode="auto">
          <a:xfrm>
            <a:off x="539750" y="1235075"/>
            <a:ext cx="8059738" cy="337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省略句：</a:t>
            </a:r>
            <a:endParaRPr lang="en-US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清荣峻茂       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分别省略了主语水、树、山、草。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有时朝发白帝  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“白帝”前省略了介词“于”，意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思是“从白帝城”。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3970" name="组合 4"/>
          <p:cNvGrpSpPr>
            <a:grpSpLocks/>
          </p:cNvGrpSpPr>
          <p:nvPr/>
        </p:nvGrpSpPr>
        <p:grpSpPr bwMode="auto">
          <a:xfrm>
            <a:off x="515938" y="555625"/>
            <a:ext cx="1743075" cy="566738"/>
            <a:chOff x="3333750" y="598488"/>
            <a:chExt cx="1743075" cy="566502"/>
          </a:xfrm>
        </p:grpSpPr>
        <p:sp>
          <p:nvSpPr>
            <p:cNvPr id="10" name="圆角矩形 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14"/>
              <a:ext cx="442913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1" name="圆角矩形 1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261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2" name="圆角矩形 1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261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3" name="圆角矩形 1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196"/>
              <a:ext cx="441325" cy="42051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397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文言句式</a:t>
              </a:r>
            </a:p>
          </p:txBody>
        </p:sp>
      </p:grpSp>
      <p:grpSp>
        <p:nvGrpSpPr>
          <p:cNvPr id="8397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8397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Box 5"/>
          <p:cNvSpPr txBox="1">
            <a:spLocks noChangeArrowheads="1"/>
          </p:cNvSpPr>
          <p:nvPr/>
        </p:nvSpPr>
        <p:spPr bwMode="auto">
          <a:xfrm>
            <a:off x="395288" y="1635125"/>
            <a:ext cx="8424862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本文以凝练、生动的笔触描写了三峡雄奇险拔、清幽秀丽的景色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抒发了作者对祖国大好河山的热爱之情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同时也流露出对渔民艰辛生活的同情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4994" name="组合 1"/>
          <p:cNvGrpSpPr>
            <a:grpSpLocks/>
          </p:cNvGrpSpPr>
          <p:nvPr/>
        </p:nvGrpSpPr>
        <p:grpSpPr bwMode="auto">
          <a:xfrm>
            <a:off x="3700463" y="598488"/>
            <a:ext cx="1743075" cy="644525"/>
            <a:chOff x="3333750" y="598488"/>
            <a:chExt cx="1743075" cy="643766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500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84995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8499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7" name="组合 2"/>
          <p:cNvGrpSpPr>
            <a:grpSpLocks/>
          </p:cNvGrpSpPr>
          <p:nvPr/>
        </p:nvGrpSpPr>
        <p:grpSpPr bwMode="auto">
          <a:xfrm>
            <a:off x="3700463" y="484188"/>
            <a:ext cx="1743075" cy="644525"/>
            <a:chOff x="3333750" y="598488"/>
            <a:chExt cx="1743075" cy="643766"/>
          </a:xfrm>
        </p:grpSpPr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602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sp>
        <p:nvSpPr>
          <p:cNvPr id="86018" name="矩形 12"/>
          <p:cNvSpPr>
            <a:spLocks noChangeArrowheads="1"/>
          </p:cNvSpPr>
          <p:nvPr/>
        </p:nvSpPr>
        <p:spPr bwMode="auto">
          <a:xfrm>
            <a:off x="490538" y="1131888"/>
            <a:ext cx="8353425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03238"/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仁者乐山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智者乐水。郦道元在三峡中着重写了三峡雄奇壮丽的山和秀美可人的水。那山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连绵而高峻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挺拔而秀丽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仿佛是鬼斧神工雕琢出来的一样。你看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那山，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重岩叠嶂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隐天蔽日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”，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你看那水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能漫上山陵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能看见倒影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寂静而清幽。它奔放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它清幽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它凄婉。在郦道元的眼中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山仿佛成了容载万物的容器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水仿佛也有了灵性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清荣俊茂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良多趣味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6019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860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extBox 4"/>
          <p:cNvSpPr txBox="1">
            <a:spLocks noChangeArrowheads="1"/>
          </p:cNvSpPr>
          <p:nvPr/>
        </p:nvSpPr>
        <p:spPr bwMode="auto">
          <a:xfrm>
            <a:off x="468313" y="1282700"/>
            <a:ext cx="8207375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eaLnBrk="0" hangingPunct="0">
              <a:lnSpc>
                <a:spcPct val="120000"/>
              </a:lnSpc>
            </a:pPr>
            <a:r>
              <a:rPr lang="en-US" altLang="zh-CN" sz="27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江水通过三峡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时而像一群奔腾的野马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时而如一群调皮捣蛋的小鹿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反映到文章上则波澜起伏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跌宕多姿。写七百里山势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作者以静态描写为主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文气平静舒缓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写夏水暴涨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则以动势为主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文气剧变似异峰突起。先弛后张的手法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使前后节奏反差强烈。一起一伏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曲尽其妙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一张一弛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latin typeface="楷体" pitchFamily="49" charset="-122"/>
                <a:ea typeface="楷体" pitchFamily="49" charset="-122"/>
              </a:rPr>
              <a:t>扣人心弦。</a:t>
            </a:r>
            <a:endParaRPr lang="zh-CN" altLang="en-US" sz="27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7042" name="矩形 2"/>
          <p:cNvSpPr>
            <a:spLocks noChangeArrowheads="1"/>
          </p:cNvSpPr>
          <p:nvPr/>
        </p:nvSpPr>
        <p:spPr bwMode="auto">
          <a:xfrm>
            <a:off x="468313" y="598488"/>
            <a:ext cx="37750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动静结合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张弛有度。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87043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870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Box 5"/>
          <p:cNvSpPr txBox="1">
            <a:spLocks noChangeArrowheads="1"/>
          </p:cNvSpPr>
          <p:nvPr/>
        </p:nvSpPr>
        <p:spPr bwMode="auto">
          <a:xfrm>
            <a:off x="900113" y="1995488"/>
            <a:ext cx="5762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峡</a:t>
            </a:r>
          </a:p>
        </p:txBody>
      </p:sp>
      <p:sp>
        <p:nvSpPr>
          <p:cNvPr id="7" name="左大括号 6">
            <a:extLst>
              <a:ext uri="{FF2B5EF4-FFF2-40B4-BE49-F238E27FC236}"/>
            </a:extLst>
          </p:cNvPr>
          <p:cNvSpPr/>
          <p:nvPr/>
        </p:nvSpPr>
        <p:spPr>
          <a:xfrm>
            <a:off x="1476375" y="915988"/>
            <a:ext cx="360363" cy="3384550"/>
          </a:xfrm>
          <a:prstGeom prst="leftBrace">
            <a:avLst>
              <a:gd name="adj1" fmla="val 7258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8067" name="TextBox 7"/>
          <p:cNvSpPr txBox="1">
            <a:spLocks noChangeArrowheads="1"/>
          </p:cNvSpPr>
          <p:nvPr/>
        </p:nvSpPr>
        <p:spPr bwMode="auto">
          <a:xfrm>
            <a:off x="1908175" y="1112838"/>
            <a:ext cx="647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</a:t>
            </a:r>
          </a:p>
        </p:txBody>
      </p:sp>
      <p:sp>
        <p:nvSpPr>
          <p:cNvPr id="88068" name="TextBox 8"/>
          <p:cNvSpPr txBox="1">
            <a:spLocks noChangeArrowheads="1"/>
          </p:cNvSpPr>
          <p:nvPr/>
        </p:nvSpPr>
        <p:spPr bwMode="auto">
          <a:xfrm>
            <a:off x="1908175" y="2986088"/>
            <a:ext cx="7921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水</a:t>
            </a:r>
          </a:p>
        </p:txBody>
      </p:sp>
      <p:sp>
        <p:nvSpPr>
          <p:cNvPr id="88069" name="TextBox 9"/>
          <p:cNvSpPr txBox="1">
            <a:spLocks noChangeArrowheads="1"/>
          </p:cNvSpPr>
          <p:nvPr/>
        </p:nvSpPr>
        <p:spPr bwMode="auto">
          <a:xfrm>
            <a:off x="3348038" y="1112838"/>
            <a:ext cx="19446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山高岭连</a:t>
            </a:r>
          </a:p>
        </p:txBody>
      </p:sp>
      <p:sp>
        <p:nvSpPr>
          <p:cNvPr id="88070" name="TextBox 11"/>
          <p:cNvSpPr txBox="1">
            <a:spLocks noChangeArrowheads="1"/>
          </p:cNvSpPr>
          <p:nvPr/>
        </p:nvSpPr>
        <p:spPr bwMode="auto">
          <a:xfrm>
            <a:off x="4859338" y="2047875"/>
            <a:ext cx="3024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水势浩大、迅猛</a:t>
            </a:r>
          </a:p>
        </p:txBody>
      </p:sp>
      <p:sp>
        <p:nvSpPr>
          <p:cNvPr id="88071" name="TextBox 12"/>
          <p:cNvSpPr txBox="1">
            <a:spLocks noChangeArrowheads="1"/>
          </p:cNvSpPr>
          <p:nvPr/>
        </p:nvSpPr>
        <p:spPr bwMode="auto">
          <a:xfrm>
            <a:off x="3348038" y="3921125"/>
            <a:ext cx="10795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秋水</a:t>
            </a:r>
          </a:p>
        </p:txBody>
      </p:sp>
      <p:sp>
        <p:nvSpPr>
          <p:cNvPr id="88072" name="TextBox 13"/>
          <p:cNvSpPr txBox="1">
            <a:spLocks noChangeArrowheads="1"/>
          </p:cNvSpPr>
          <p:nvPr/>
        </p:nvSpPr>
        <p:spPr bwMode="auto">
          <a:xfrm>
            <a:off x="3348038" y="2984500"/>
            <a:ext cx="1081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春冬</a:t>
            </a:r>
          </a:p>
        </p:txBody>
      </p:sp>
      <p:sp>
        <p:nvSpPr>
          <p:cNvPr id="88073" name="TextBox 14"/>
          <p:cNvSpPr txBox="1">
            <a:spLocks noChangeArrowheads="1"/>
          </p:cNvSpPr>
          <p:nvPr/>
        </p:nvSpPr>
        <p:spPr bwMode="auto">
          <a:xfrm>
            <a:off x="3348038" y="2047875"/>
            <a:ext cx="1223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夏水</a:t>
            </a:r>
          </a:p>
        </p:txBody>
      </p:sp>
      <p:sp>
        <p:nvSpPr>
          <p:cNvPr id="16" name="左大括号 15">
            <a:extLst>
              <a:ext uri="{FF2B5EF4-FFF2-40B4-BE49-F238E27FC236}"/>
            </a:extLst>
          </p:cNvPr>
          <p:cNvSpPr/>
          <p:nvPr/>
        </p:nvSpPr>
        <p:spPr>
          <a:xfrm>
            <a:off x="2700338" y="2139950"/>
            <a:ext cx="358775" cy="2232025"/>
          </a:xfrm>
          <a:prstGeom prst="leftBrace">
            <a:avLst>
              <a:gd name="adj1" fmla="val 7258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8075" name="TextBox 16"/>
          <p:cNvSpPr txBox="1">
            <a:spLocks noChangeArrowheads="1"/>
          </p:cNvSpPr>
          <p:nvPr/>
        </p:nvSpPr>
        <p:spPr bwMode="auto">
          <a:xfrm>
            <a:off x="4859338" y="2986088"/>
            <a:ext cx="20875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水退潭清</a:t>
            </a:r>
          </a:p>
        </p:txBody>
      </p:sp>
      <p:sp>
        <p:nvSpPr>
          <p:cNvPr id="88076" name="TextBox 17"/>
          <p:cNvSpPr txBox="1">
            <a:spLocks noChangeArrowheads="1"/>
          </p:cNvSpPr>
          <p:nvPr/>
        </p:nvSpPr>
        <p:spPr bwMode="auto">
          <a:xfrm>
            <a:off x="4859338" y="3921125"/>
            <a:ext cx="20875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水枯气寒</a:t>
            </a:r>
          </a:p>
        </p:txBody>
      </p:sp>
      <p:grpSp>
        <p:nvGrpSpPr>
          <p:cNvPr id="88077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880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矩形 9"/>
          <p:cNvSpPr>
            <a:spLocks noChangeArrowheads="1"/>
          </p:cNvSpPr>
          <p:nvPr/>
        </p:nvSpPr>
        <p:spPr bwMode="auto">
          <a:xfrm>
            <a:off x="792163" y="1671638"/>
            <a:ext cx="7848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阙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处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曦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月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 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襄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陵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沿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溯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御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素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湍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44688" y="1673225"/>
            <a:ext cx="776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itchFamily="49" charset="-122"/>
              </a:rPr>
              <a:t>quē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464050" y="1673225"/>
            <a:ext cx="485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itchFamily="49" charset="-122"/>
              </a:rPr>
              <a:t>xī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016125" y="2524125"/>
            <a:ext cx="5540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itchFamily="49" charset="-122"/>
              </a:rPr>
              <a:t>sù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092950" y="2524125"/>
            <a:ext cx="9620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itchFamily="49" charset="-122"/>
              </a:rPr>
              <a:t>tuān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608513" y="2524125"/>
            <a:ext cx="598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itchFamily="49" charset="-122"/>
              </a:rPr>
              <a:t>yù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056438" y="1673225"/>
            <a:ext cx="1084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itchFamily="49" charset="-122"/>
              </a:rPr>
              <a:t>xiāng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楷体" pitchFamily="49" charset="-122"/>
            </a:endParaRPr>
          </a:p>
        </p:txBody>
      </p:sp>
      <p:grpSp>
        <p:nvGrpSpPr>
          <p:cNvPr id="89096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8909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2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9097" name="矩形 1"/>
          <p:cNvSpPr>
            <a:spLocks noChangeArrowheads="1"/>
          </p:cNvSpPr>
          <p:nvPr/>
        </p:nvSpPr>
        <p:spPr bwMode="auto">
          <a:xfrm>
            <a:off x="490538" y="665163"/>
            <a:ext cx="4154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宋体" charset="-122"/>
              </a:rPr>
              <a:t>1.</a:t>
            </a:r>
            <a:r>
              <a:rPr lang="zh-CN" altLang="en-US" sz="2800" b="1">
                <a:latin typeface="宋体" charset="-122"/>
              </a:rPr>
              <a:t>给下列画线的字注音。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矩形 9"/>
          <p:cNvSpPr>
            <a:spLocks noChangeArrowheads="1"/>
          </p:cNvSpPr>
          <p:nvPr/>
        </p:nvSpPr>
        <p:spPr bwMode="auto">
          <a:xfrm>
            <a:off x="900113" y="1333500"/>
            <a:ext cx="446405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两岸连山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略无阙处。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重岩叠嶂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隐天蔽日。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素湍绿潭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回清倒影。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清荣峻茂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良多趣味。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516688" y="642938"/>
            <a:ext cx="720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A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90115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01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4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0116" name="矩形 1"/>
          <p:cNvSpPr>
            <a:spLocks noChangeArrowheads="1"/>
          </p:cNvSpPr>
          <p:nvPr/>
        </p:nvSpPr>
        <p:spPr bwMode="auto">
          <a:xfrm>
            <a:off x="492125" y="627063"/>
            <a:ext cx="7319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2.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下列句子中含有通假字的一项是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　　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）</a:t>
            </a:r>
            <a:endParaRPr lang="zh-CN" altLang="zh-CN" sz="2800" b="1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7"/>
          <p:cNvSpPr>
            <a:spLocks noChangeArrowheads="1"/>
          </p:cNvSpPr>
          <p:nvPr/>
        </p:nvSpPr>
        <p:spPr bwMode="auto">
          <a:xfrm>
            <a:off x="250825" y="1114425"/>
            <a:ext cx="6265863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郦道元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约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470—527)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　北魏地理学家。字善长，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范阳涿县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今河北涿州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人。生平好学，博览全书。幼时曾随父亲到山东访求水道。成年后仕途坎坷，终未能尽其才。后又游历秦岭、淮河以北和长城以南广大地区，考察河道沟渠，搜集有关的风土民情、历史故事、神话传说，撰写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水经注</a:t>
            </a:r>
            <a:r>
              <a:rPr lang="en-US" altLang="zh-CN" sz="23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300" b="1">
                <a:latin typeface="楷体" pitchFamily="49" charset="-122"/>
                <a:ea typeface="楷体" pitchFamily="49" charset="-122"/>
              </a:rPr>
              <a:t>。该书文笔隽永，描写生动，既是一部内容丰富多彩的地理著作，也是一部优美的山水散文汇集，可称为我国游记文学的开创者，对后世游记散文的发展影响颇大。</a:t>
            </a:r>
            <a:endParaRPr lang="zh-CN" altLang="zh-CN" sz="230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226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5223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3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52227" name="组合 1"/>
          <p:cNvGrpSpPr>
            <a:grpSpLocks/>
          </p:cNvGrpSpPr>
          <p:nvPr/>
        </p:nvGrpSpPr>
        <p:grpSpPr bwMode="auto">
          <a:xfrm>
            <a:off x="3700463" y="420688"/>
            <a:ext cx="1743075" cy="566737"/>
            <a:chOff x="3406775" y="598488"/>
            <a:chExt cx="1743075" cy="566737"/>
          </a:xfrm>
        </p:grpSpPr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圆角矩形 18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0" name="圆角矩形 19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2233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  <p:pic>
        <p:nvPicPr>
          <p:cNvPr id="22" name="l14.jpg" descr="id:2147502787;FounderCES">
            <a:extLst>
              <a:ext uri="{FF2B5EF4-FFF2-40B4-BE49-F238E27FC236}"/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529602" y="1506488"/>
            <a:ext cx="2290870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矩形 12"/>
          <p:cNvSpPr>
            <a:spLocks noChangeArrowheads="1"/>
          </p:cNvSpPr>
          <p:nvPr/>
        </p:nvSpPr>
        <p:spPr bwMode="auto">
          <a:xfrm>
            <a:off x="250825" y="1492250"/>
            <a:ext cx="518477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自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非亭午夜分。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或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王命急宣。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虽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乘奔御风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不以疾也。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3386138" y="2352675"/>
            <a:ext cx="4392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古义：有时。 今义：或者。</a:t>
            </a: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5041900" y="3173413"/>
            <a:ext cx="42481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古义：即使。今义：虽然。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468688" y="1487488"/>
            <a:ext cx="575151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古义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假如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如果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今义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91141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114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6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1142" name="矩形 1"/>
          <p:cNvSpPr>
            <a:spLocks noChangeArrowheads="1"/>
          </p:cNvSpPr>
          <p:nvPr/>
        </p:nvSpPr>
        <p:spPr bwMode="auto">
          <a:xfrm>
            <a:off x="527050" y="615950"/>
            <a:ext cx="7102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3.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指出下列句子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中画线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词的古义和今义。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10" grpId="0" bldLvl="0" autoUpdateAnimBg="0"/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矩形 6"/>
          <p:cNvSpPr>
            <a:spLocks noChangeArrowheads="1"/>
          </p:cNvSpPr>
          <p:nvPr/>
        </p:nvSpPr>
        <p:spPr bwMode="auto">
          <a:xfrm>
            <a:off x="1042988" y="1333500"/>
            <a:ext cx="50419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自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非亭午夜分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不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见曦月。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自非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亭午夜分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不见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曦月。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自非亭午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夜分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不见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曦月。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自非亭午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夜分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不见曦月。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524750" y="771525"/>
            <a:ext cx="7191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B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92163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216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2164" name="矩形 1"/>
          <p:cNvSpPr>
            <a:spLocks noChangeArrowheads="1"/>
          </p:cNvSpPr>
          <p:nvPr/>
        </p:nvSpPr>
        <p:spPr bwMode="auto">
          <a:xfrm>
            <a:off x="539750" y="695325"/>
            <a:ext cx="8496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4.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下列句子中朗读节奏划分正确的一项是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宋体" charset="-122"/>
              </a:rPr>
              <a:t>　　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）</a:t>
            </a:r>
            <a:endParaRPr lang="zh-CN" altLang="zh-CN" sz="2800" b="1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矩形 1"/>
          <p:cNvSpPr>
            <a:spLocks noChangeArrowheads="1"/>
          </p:cNvSpPr>
          <p:nvPr/>
        </p:nvSpPr>
        <p:spPr bwMode="auto">
          <a:xfrm>
            <a:off x="468313" y="1724025"/>
            <a:ext cx="7199312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虽然像风那样飞奔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也没有那么快。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虽然骑上如飞的快马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也没有那么快。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即使骑上快马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驾着疾风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也没有这样快。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即使骑上风奔跑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也没有这样快。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57463" y="1122363"/>
            <a:ext cx="7191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93187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318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3188" name="矩形 1"/>
          <p:cNvSpPr>
            <a:spLocks noChangeArrowheads="1"/>
          </p:cNvSpPr>
          <p:nvPr/>
        </p:nvSpPr>
        <p:spPr bwMode="auto">
          <a:xfrm>
            <a:off x="468313" y="682625"/>
            <a:ext cx="7848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5.</a:t>
            </a:r>
            <a:r>
              <a:rPr lang="zh-CN" altLang="en-US" sz="2800" b="1">
                <a:latin typeface="宋体" charset="-122"/>
              </a:rPr>
              <a:t>对“虽乘奔御风，不以疾也”一句的翻译正确的一项是（　　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322263" y="1150938"/>
            <a:ext cx="849947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zh-CN" sz="2600">
                <a:latin typeface="黑体" pitchFamily="49" charset="-122"/>
                <a:ea typeface="黑体" pitchFamily="49" charset="-122"/>
              </a:rPr>
              <a:t>黄　牛　滩</a:t>
            </a:r>
          </a:p>
          <a:p>
            <a:r>
              <a:rPr lang="en-US" altLang="zh-CN" sz="260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江水又东径</a:t>
            </a:r>
            <a:r>
              <a:rPr lang="en-US" altLang="zh-CN" sz="2600" b="1" baseline="30000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黄牛山下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有滩名曰黄牛滩。南岸重岭叠起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最外高崖间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有石如人负刀牵牛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人黑牛黄</a:t>
            </a:r>
            <a:r>
              <a:rPr lang="en-US" altLang="zh-CN" sz="2600" b="1" baseline="30000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成就分明</a:t>
            </a:r>
            <a:r>
              <a:rPr lang="en-US" altLang="zh-CN" sz="2600" b="1" baseline="30000"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。既人迹所绝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莫得究焉。此岩既高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加以江湍纡回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虽途经信宿</a:t>
            </a:r>
            <a:r>
              <a:rPr lang="en-US" altLang="zh-CN" sz="2600" b="1" baseline="30000"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犹望见此物。故行者谣曰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600" b="1" u="sng">
                <a:latin typeface="楷体" pitchFamily="49" charset="-122"/>
                <a:ea typeface="楷体" pitchFamily="49" charset="-122"/>
              </a:rPr>
              <a:t>朝发黄牛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u="sng">
                <a:latin typeface="楷体" pitchFamily="49" charset="-122"/>
                <a:ea typeface="楷体" pitchFamily="49" charset="-122"/>
              </a:rPr>
              <a:t>暮宿黄牛。三朝三暮</a:t>
            </a:r>
            <a:r>
              <a:rPr lang="zh-CN" altLang="en-US" sz="2600" b="1" u="sng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u="sng">
                <a:latin typeface="楷体" pitchFamily="49" charset="-122"/>
                <a:ea typeface="楷体" pitchFamily="49" charset="-122"/>
              </a:rPr>
              <a:t>黄牛如故。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”言水路纡深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回望如一</a:t>
            </a:r>
            <a:r>
              <a:rPr lang="en-US" altLang="zh-CN" sz="2600" b="1" baseline="30000"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矣。</a:t>
            </a:r>
            <a:endParaRPr lang="en-US" altLang="zh-CN" sz="26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                       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选自《水经注》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>
                <a:latin typeface="楷体" pitchFamily="49" charset="-122"/>
                <a:ea typeface="楷体" pitchFamily="49" charset="-122"/>
              </a:rPr>
              <a:t>有删改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6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4210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42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5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94211" name="组合 1"/>
          <p:cNvGrpSpPr>
            <a:grpSpLocks/>
          </p:cNvGrpSpPr>
          <p:nvPr/>
        </p:nvGrpSpPr>
        <p:grpSpPr bwMode="auto">
          <a:xfrm>
            <a:off x="3635375" y="466725"/>
            <a:ext cx="1743075" cy="566738"/>
            <a:chOff x="3333750" y="555625"/>
            <a:chExt cx="1743075" cy="566738"/>
          </a:xfrm>
        </p:grpSpPr>
        <p:sp>
          <p:nvSpPr>
            <p:cNvPr id="14" name="圆角矩形 1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673100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679450"/>
              <a:ext cx="442913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6794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圆角矩形 18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6873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4216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拓展阅读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矩形 8"/>
          <p:cNvSpPr>
            <a:spLocks noChangeArrowheads="1"/>
          </p:cNvSpPr>
          <p:nvPr/>
        </p:nvSpPr>
        <p:spPr bwMode="auto">
          <a:xfrm>
            <a:off x="217488" y="555625"/>
            <a:ext cx="878522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b="1">
                <a:latin typeface="宋体" charset="-122"/>
              </a:rPr>
              <a:t>1.</a:t>
            </a:r>
            <a:r>
              <a:rPr lang="zh-CN" altLang="zh-CN" sz="2200" b="1">
                <a:latin typeface="宋体" charset="-122"/>
              </a:rPr>
              <a:t>解释下列句子中</a:t>
            </a:r>
            <a:r>
              <a:rPr lang="zh-CN" altLang="en-US" sz="2200" b="1">
                <a:latin typeface="宋体" charset="-122"/>
              </a:rPr>
              <a:t>画线</a:t>
            </a:r>
            <a:r>
              <a:rPr lang="zh-CN" altLang="zh-CN" sz="2200" b="1">
                <a:latin typeface="宋体" charset="-122"/>
              </a:rPr>
              <a:t>的词。</a:t>
            </a:r>
          </a:p>
          <a:p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200" b="1" u="sng">
                <a:latin typeface="楷体" pitchFamily="49" charset="-122"/>
                <a:ea typeface="楷体" pitchFamily="49" charset="-122"/>
              </a:rPr>
              <a:t>负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刀牵牛　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负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200" b="1" u="sng">
                <a:latin typeface="楷体" pitchFamily="49" charset="-122"/>
                <a:ea typeface="楷体" pitchFamily="49" charset="-122"/>
              </a:rPr>
              <a:t>　　　　</a:t>
            </a:r>
            <a:r>
              <a:rPr lang="en-US" altLang="zh-CN" sz="2200" b="1" u="sng">
                <a:latin typeface="楷体" pitchFamily="49" charset="-122"/>
                <a:ea typeface="楷体" pitchFamily="49" charset="-122"/>
              </a:rPr>
              <a:t> </a:t>
            </a:r>
            <a:endParaRPr lang="zh-CN" altLang="zh-CN" sz="22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200" b="1" u="sng">
                <a:latin typeface="楷体" pitchFamily="49" charset="-122"/>
                <a:ea typeface="楷体" pitchFamily="49" charset="-122"/>
              </a:rPr>
              <a:t>犹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望见此物　犹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200" b="1" u="sng">
                <a:latin typeface="楷体" pitchFamily="49" charset="-122"/>
                <a:ea typeface="楷体" pitchFamily="49" charset="-122"/>
              </a:rPr>
              <a:t>　　　　</a:t>
            </a:r>
            <a:r>
              <a:rPr lang="en-US" altLang="zh-CN" sz="2200" b="1" u="sng">
                <a:latin typeface="楷体" pitchFamily="49" charset="-122"/>
                <a:ea typeface="楷体" pitchFamily="49" charset="-122"/>
              </a:rPr>
              <a:t> </a:t>
            </a:r>
            <a:endParaRPr lang="zh-CN" altLang="zh-CN" sz="22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200" b="1">
                <a:latin typeface="宋体" charset="-122"/>
              </a:rPr>
              <a:t>2.</a:t>
            </a:r>
            <a:r>
              <a:rPr lang="zh-CN" altLang="zh-CN" sz="2200" b="1">
                <a:latin typeface="宋体" charset="-122"/>
              </a:rPr>
              <a:t>用现代汉语翻译下列句子。</a:t>
            </a:r>
          </a:p>
          <a:p>
            <a:r>
              <a:rPr lang="en-US" altLang="zh-CN" sz="2200" b="1">
                <a:latin typeface="宋体" charset="-122"/>
              </a:rPr>
              <a:t>  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朝发黄牛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暮宿黄牛。三朝三暮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黄牛如故。</a:t>
            </a:r>
          </a:p>
          <a:p>
            <a:r>
              <a:rPr lang="en-US" altLang="zh-CN" sz="2200" b="1">
                <a:latin typeface="宋体" charset="-122"/>
              </a:rPr>
              <a:t>3.</a:t>
            </a:r>
            <a:r>
              <a:rPr lang="zh-CN" altLang="zh-CN" sz="2200" b="1">
                <a:latin typeface="宋体" charset="-122"/>
              </a:rPr>
              <a:t>语段是围绕哪两个景点写的</a:t>
            </a:r>
            <a:r>
              <a:rPr lang="zh-CN" altLang="en-US" sz="2200" b="1">
                <a:latin typeface="宋体" charset="-122"/>
              </a:rPr>
              <a:t>？</a:t>
            </a:r>
            <a:r>
              <a:rPr lang="zh-CN" altLang="zh-CN" sz="2200" b="1">
                <a:latin typeface="宋体" charset="-122"/>
              </a:rPr>
              <a:t>作者在写南岸山石时是从哪两个方面进行描绘的</a:t>
            </a:r>
            <a:r>
              <a:rPr lang="zh-CN" altLang="en-US" sz="2200" b="1">
                <a:latin typeface="宋体" charset="-122"/>
              </a:rPr>
              <a:t>？</a:t>
            </a:r>
            <a:r>
              <a:rPr lang="zh-CN" altLang="zh-CN" sz="2200" b="1">
                <a:latin typeface="宋体" charset="-122"/>
              </a:rPr>
              <a:t>写出原文中的语句。</a:t>
            </a:r>
          </a:p>
          <a:p>
            <a:r>
              <a:rPr lang="en-US" altLang="zh-CN" sz="2200" b="1">
                <a:latin typeface="宋体" charset="-122"/>
              </a:rPr>
              <a:t>4.</a:t>
            </a:r>
            <a:r>
              <a:rPr lang="zh-CN" altLang="zh-CN" sz="2200" b="1">
                <a:latin typeface="宋体" charset="-122"/>
              </a:rPr>
              <a:t>比较阅读两段同样是写三峡的诗文</a:t>
            </a:r>
            <a:r>
              <a:rPr lang="zh-CN" altLang="en-US" sz="2200" b="1">
                <a:latin typeface="宋体" charset="-122"/>
              </a:rPr>
              <a:t>，</a:t>
            </a:r>
            <a:r>
              <a:rPr lang="zh-CN" altLang="zh-CN" sz="2200" b="1">
                <a:latin typeface="宋体" charset="-122"/>
              </a:rPr>
              <a:t>说说李白和郦道元各运用了什么表现手法</a:t>
            </a:r>
            <a:r>
              <a:rPr lang="zh-CN" altLang="en-US" sz="2200" b="1">
                <a:latin typeface="宋体" charset="-122"/>
              </a:rPr>
              <a:t>，</a:t>
            </a:r>
            <a:r>
              <a:rPr lang="zh-CN" altLang="zh-CN" sz="2200" b="1">
                <a:latin typeface="宋体" charset="-122"/>
              </a:rPr>
              <a:t>各重在表现什么景物。</a:t>
            </a:r>
          </a:p>
          <a:p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李白《早发白帝城》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“朝辞白帝彩云间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千里江陵一日还。两岸猿声啼不住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轻舟已过万重山。”</a:t>
            </a:r>
          </a:p>
          <a:p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郦道元《黄牛滩》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“朝发黄牛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暮宿黄牛。三朝三暮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200" b="1">
                <a:latin typeface="楷体" pitchFamily="49" charset="-122"/>
                <a:ea typeface="楷体" pitchFamily="49" charset="-122"/>
              </a:rPr>
              <a:t>黄牛如故。”</a:t>
            </a:r>
          </a:p>
        </p:txBody>
      </p:sp>
      <p:grpSp>
        <p:nvGrpSpPr>
          <p:cNvPr id="95234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523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1"/>
          <p:cNvSpPr>
            <a:spLocks noChangeArrowheads="1"/>
          </p:cNvSpPr>
          <p:nvPr/>
        </p:nvSpPr>
        <p:spPr bwMode="auto">
          <a:xfrm>
            <a:off x="468313" y="1033463"/>
            <a:ext cx="8496300" cy="355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1.①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背　</a:t>
            </a:r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还</a:t>
            </a:r>
          </a:p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早晨从黄牛滩出发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晚上住宿在黄牛滩。过了三天三夜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黄牛石看着和原来一样。</a:t>
            </a:r>
          </a:p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语段是围绕黄牛滩和南岸山石来写的。作者在写南岸山石时是从形状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如人负刀牵牛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和颜色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人黑牛黄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两个方面进行描绘的。</a:t>
            </a:r>
          </a:p>
          <a:p>
            <a:r>
              <a:rPr lang="en-US" altLang="zh-CN" sz="2500" b="1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李白运用了浪漫主义的表现手法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重在表现江流湍急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船行速度之快。郦道元运用了现实主义的表现手法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重在表现黄牛石高峻</a:t>
            </a:r>
            <a:r>
              <a:rPr lang="zh-CN" altLang="en-US" sz="25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>
                <a:latin typeface="楷体" pitchFamily="49" charset="-122"/>
                <a:ea typeface="楷体" pitchFamily="49" charset="-122"/>
              </a:rPr>
              <a:t>江流迂回。　</a:t>
            </a:r>
          </a:p>
        </p:txBody>
      </p:sp>
      <p:sp>
        <p:nvSpPr>
          <p:cNvPr id="96258" name="矩形 2"/>
          <p:cNvSpPr>
            <a:spLocks noChangeArrowheads="1"/>
          </p:cNvSpPr>
          <p:nvPr/>
        </p:nvSpPr>
        <p:spPr bwMode="auto">
          <a:xfrm>
            <a:off x="474663" y="484188"/>
            <a:ext cx="18510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参考答案：</a:t>
            </a:r>
          </a:p>
        </p:txBody>
      </p:sp>
      <p:grpSp>
        <p:nvGrpSpPr>
          <p:cNvPr id="96259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62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矩形 7"/>
          <p:cNvSpPr>
            <a:spLocks noChangeArrowheads="1"/>
          </p:cNvSpPr>
          <p:nvPr/>
        </p:nvSpPr>
        <p:spPr bwMode="auto">
          <a:xfrm>
            <a:off x="608013" y="1203325"/>
            <a:ext cx="792797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假如你是一位导游，请为三峡写一段解说词，可以加上举世瞩目的三峡水利枢纽。要求用上郦道元文中的句子。</a:t>
            </a:r>
          </a:p>
        </p:txBody>
      </p:sp>
      <p:grpSp>
        <p:nvGrpSpPr>
          <p:cNvPr id="97282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728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/>
            <a:r>
              <a:rPr kumimoji="1"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3" name="组合 1"/>
          <p:cNvGrpSpPr>
            <a:grpSpLocks/>
          </p:cNvGrpSpPr>
          <p:nvPr/>
        </p:nvGrpSpPr>
        <p:grpSpPr bwMode="auto">
          <a:xfrm>
            <a:off x="3700463" y="411163"/>
            <a:ext cx="1743075" cy="566737"/>
            <a:chOff x="3333750" y="598488"/>
            <a:chExt cx="1743075" cy="566502"/>
          </a:xfrm>
        </p:grpSpPr>
        <p:sp>
          <p:nvSpPr>
            <p:cNvPr id="15" name="圆角矩形 14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428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写作背景</a:t>
              </a:r>
            </a:p>
          </p:txBody>
        </p:sp>
      </p:grpSp>
      <p:grpSp>
        <p:nvGrpSpPr>
          <p:cNvPr id="54274" name="组合 1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5427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4275" name="矩形 1"/>
          <p:cNvSpPr>
            <a:spLocks noChangeArrowheads="1"/>
          </p:cNvSpPr>
          <p:nvPr/>
        </p:nvSpPr>
        <p:spPr bwMode="auto">
          <a:xfrm>
            <a:off x="249238" y="1090613"/>
            <a:ext cx="8645525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《水经》是我国古代的一部记述江河分布的地理专著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旧说是汉末桑钦所作。郦道元嫌其过于简略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便为之作注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使原文内容大为丰富起来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所以叫作《水经注》。这部书兼有科学性与文学性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是一部十分优秀的地理著作。郦道元注《水经》跟一般注书不同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《水经注》中有的引证古籍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有的结合描述亲身见闻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把祖国的河流所经过的重要地区的民情习俗、民间传奇、历史故事穿插其中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内容非常丰富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字数比原文多出几十倍。每条注文几乎都是一篇优秀的散文。不论是文学上还是地理上的价值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都大大地超过《水经》本身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对于后世散文的影响很大。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1187450" y="1155700"/>
            <a:ext cx="776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quē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3995738" y="1155700"/>
            <a:ext cx="1203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zhàng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1187450" y="2200275"/>
            <a:ext cx="485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xī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6084888" y="1155700"/>
            <a:ext cx="1084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xiāng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5875338" y="2200275"/>
            <a:ext cx="555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sù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3060700" y="2200275"/>
            <a:ext cx="779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bēn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4873625" y="3535363"/>
            <a:ext cx="962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tuān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128000" y="2200275"/>
            <a:ext cx="809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yǎn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8128000" y="1155700"/>
            <a:ext cx="755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shù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7329488" y="3508375"/>
            <a:ext cx="12080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zhuǎn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179388" y="3525838"/>
            <a:ext cx="782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zhǔ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2686050" y="3563938"/>
            <a:ext cx="365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lì</a:t>
            </a:r>
            <a:endParaRPr lang="zh-CN" altLang="en-US" sz="2800">
              <a:latin typeface="汉语拼音" pitchFamily="34" charset="0"/>
              <a:ea typeface="楷体" pitchFamily="49" charset="-122"/>
            </a:endParaRPr>
          </a:p>
        </p:txBody>
      </p:sp>
      <p:sp>
        <p:nvSpPr>
          <p:cNvPr id="55309" name="矩形 59"/>
          <p:cNvSpPr>
            <a:spLocks noChangeArrowheads="1"/>
          </p:cNvSpPr>
          <p:nvPr/>
        </p:nvSpPr>
        <p:spPr bwMode="auto">
          <a:xfrm>
            <a:off x="1217613" y="15097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阙</a:t>
            </a:r>
            <a:endParaRPr lang="zh-CN" altLang="en-US" sz="4000" u="sng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138113" y="1509713"/>
            <a:ext cx="1211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略无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1793875" y="15097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处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2659063" y="1509713"/>
            <a:ext cx="1722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重岩叠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55313" name="矩形 63"/>
          <p:cNvSpPr>
            <a:spLocks noChangeArrowheads="1"/>
          </p:cNvSpPr>
          <p:nvPr/>
        </p:nvSpPr>
        <p:spPr bwMode="auto">
          <a:xfrm>
            <a:off x="4243388" y="1509713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嶂</a:t>
            </a:r>
            <a:endParaRPr lang="zh-CN" altLang="en-US" sz="4000" u="sng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107950" y="2662238"/>
            <a:ext cx="1209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不见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55315" name="矩形 65"/>
          <p:cNvSpPr>
            <a:spLocks noChangeArrowheads="1"/>
          </p:cNvSpPr>
          <p:nvPr/>
        </p:nvSpPr>
        <p:spPr bwMode="auto">
          <a:xfrm>
            <a:off x="1187450" y="266223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曦</a:t>
            </a:r>
            <a:endParaRPr lang="zh-CN" altLang="en-US" sz="4000" u="sng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1835150" y="266223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月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5251450" y="1509713"/>
            <a:ext cx="1209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夏水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55318" name="矩形 68"/>
          <p:cNvSpPr>
            <a:spLocks noChangeArrowheads="1"/>
          </p:cNvSpPr>
          <p:nvPr/>
        </p:nvSpPr>
        <p:spPr bwMode="auto">
          <a:xfrm>
            <a:off x="6259513" y="1509713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襄</a:t>
            </a:r>
            <a:endParaRPr lang="zh-CN" altLang="en-US" sz="4000" u="sng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6834188" y="15097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陵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5227638" y="266223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沿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55321" name="矩形 71"/>
          <p:cNvSpPr>
            <a:spLocks noChangeArrowheads="1"/>
          </p:cNvSpPr>
          <p:nvPr/>
        </p:nvSpPr>
        <p:spPr bwMode="auto">
          <a:xfrm>
            <a:off x="5803900" y="266223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溯</a:t>
            </a:r>
            <a:endParaRPr lang="zh-CN" altLang="en-US" sz="4000" u="sng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6380163" y="2662238"/>
            <a:ext cx="12112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阻绝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627313" y="266223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乘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55324" name="矩形 74"/>
          <p:cNvSpPr>
            <a:spLocks noChangeArrowheads="1"/>
          </p:cNvSpPr>
          <p:nvPr/>
        </p:nvSpPr>
        <p:spPr bwMode="auto">
          <a:xfrm>
            <a:off x="3132138" y="2662238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奔</a:t>
            </a:r>
            <a:endParaRPr lang="zh-CN" altLang="en-US" sz="4000" u="sng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3635375" y="2662238"/>
            <a:ext cx="121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御风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4370388" y="4035425"/>
            <a:ext cx="69691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素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55327" name="矩形 77"/>
          <p:cNvSpPr>
            <a:spLocks noChangeArrowheads="1"/>
          </p:cNvSpPr>
          <p:nvPr/>
        </p:nvSpPr>
        <p:spPr bwMode="auto">
          <a:xfrm>
            <a:off x="4946650" y="4035425"/>
            <a:ext cx="69691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湍</a:t>
            </a:r>
            <a:endParaRPr lang="zh-CN" altLang="en-US" sz="4000" u="sng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79" name="矩形 78"/>
          <p:cNvSpPr>
            <a:spLocks noChangeArrowheads="1"/>
          </p:cNvSpPr>
          <p:nvPr/>
        </p:nvSpPr>
        <p:spPr bwMode="auto">
          <a:xfrm>
            <a:off x="5521325" y="4035425"/>
            <a:ext cx="121126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绿潭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7656513" y="2671763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绝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7581900" y="15097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飞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55331" name="矩形 81"/>
          <p:cNvSpPr>
            <a:spLocks noChangeArrowheads="1"/>
          </p:cNvSpPr>
          <p:nvPr/>
        </p:nvSpPr>
        <p:spPr bwMode="auto">
          <a:xfrm>
            <a:off x="8231188" y="1509713"/>
            <a:ext cx="6969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漱</a:t>
            </a:r>
            <a:endParaRPr lang="zh-CN" altLang="en-US" sz="4000" u="sng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7883525" y="4008438"/>
            <a:ext cx="12096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久绝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84" name="矩形 83"/>
          <p:cNvSpPr>
            <a:spLocks noChangeArrowheads="1"/>
          </p:cNvSpPr>
          <p:nvPr/>
        </p:nvSpPr>
        <p:spPr bwMode="auto">
          <a:xfrm>
            <a:off x="6897688" y="4008438"/>
            <a:ext cx="6985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哀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55334" name="矩形 84"/>
          <p:cNvSpPr>
            <a:spLocks noChangeArrowheads="1"/>
          </p:cNvSpPr>
          <p:nvPr/>
        </p:nvSpPr>
        <p:spPr bwMode="auto">
          <a:xfrm>
            <a:off x="7473950" y="4008438"/>
            <a:ext cx="69691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转</a:t>
            </a:r>
            <a:endParaRPr lang="zh-CN" altLang="en-US" sz="4000" u="sng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86" name="矩形 85"/>
          <p:cNvSpPr>
            <a:spLocks noChangeArrowheads="1"/>
          </p:cNvSpPr>
          <p:nvPr/>
        </p:nvSpPr>
        <p:spPr bwMode="auto">
          <a:xfrm>
            <a:off x="755650" y="4025900"/>
            <a:ext cx="1722438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引凄异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55336" name="矩形 86"/>
          <p:cNvSpPr>
            <a:spLocks noChangeArrowheads="1"/>
          </p:cNvSpPr>
          <p:nvPr/>
        </p:nvSpPr>
        <p:spPr bwMode="auto">
          <a:xfrm>
            <a:off x="179388" y="4025900"/>
            <a:ext cx="69691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属</a:t>
            </a:r>
            <a:endParaRPr lang="zh-CN" altLang="en-US" sz="4000" u="sng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88" name="矩形 87"/>
          <p:cNvSpPr>
            <a:spLocks noChangeArrowheads="1"/>
          </p:cNvSpPr>
          <p:nvPr/>
        </p:nvSpPr>
        <p:spPr bwMode="auto">
          <a:xfrm>
            <a:off x="3117850" y="4064000"/>
            <a:ext cx="1211263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道元</a:t>
            </a:r>
            <a:endParaRPr lang="zh-CN" altLang="en-US" sz="4000">
              <a:ea typeface="楷体" pitchFamily="49" charset="-122"/>
            </a:endParaRPr>
          </a:p>
        </p:txBody>
      </p:sp>
      <p:sp>
        <p:nvSpPr>
          <p:cNvPr id="55338" name="矩形 88"/>
          <p:cNvSpPr>
            <a:spLocks noChangeArrowheads="1"/>
          </p:cNvSpPr>
          <p:nvPr/>
        </p:nvSpPr>
        <p:spPr bwMode="auto">
          <a:xfrm>
            <a:off x="2541588" y="4064000"/>
            <a:ext cx="6985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郦</a:t>
            </a:r>
            <a:endParaRPr lang="zh-CN" altLang="en-US" sz="4000" u="sng">
              <a:solidFill>
                <a:srgbClr val="FF0000"/>
              </a:solidFill>
              <a:ea typeface="楷体" pitchFamily="49" charset="-122"/>
            </a:endParaRPr>
          </a:p>
        </p:txBody>
      </p:sp>
      <p:grpSp>
        <p:nvGrpSpPr>
          <p:cNvPr id="55339" name="组合 2"/>
          <p:cNvGrpSpPr>
            <a:grpSpLocks/>
          </p:cNvGrpSpPr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64" name="圆角矩形 63">
              <a:extLst>
                <a:ext uri="{FF2B5EF4-FFF2-40B4-BE49-F238E27FC236}"/>
              </a:extLst>
            </p:cNvPr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66" name="圆角矩形 6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69" name="圆角矩形 68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5348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grpSp>
        <p:nvGrpSpPr>
          <p:cNvPr id="55340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5534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82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菱形 8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55341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42313" y="2728913"/>
            <a:ext cx="52705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3" grpId="0"/>
      <p:bldP spid="45" grpId="0"/>
      <p:bldP spid="47" grpId="0"/>
      <p:bldP spid="48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61" grpId="0"/>
      <p:bldP spid="62" grpId="0"/>
      <p:bldP spid="63" grpId="0"/>
      <p:bldP spid="65" grpId="0"/>
      <p:bldP spid="67" grpId="0"/>
      <p:bldP spid="68" grpId="0"/>
      <p:bldP spid="70" grpId="0"/>
      <p:bldP spid="71" grpId="0"/>
      <p:bldP spid="73" grpId="0"/>
      <p:bldP spid="74" grpId="0"/>
      <p:bldP spid="76" grpId="0"/>
      <p:bldP spid="77" grpId="0"/>
      <p:bldP spid="79" grpId="0"/>
      <p:bldP spid="80" grpId="0"/>
      <p:bldP spid="81" grpId="0"/>
      <p:bldP spid="83" grpId="0"/>
      <p:bldP spid="84" grpId="0"/>
      <p:bldP spid="86" grpId="0"/>
      <p:bldP spid="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Box 4"/>
          <p:cNvSpPr txBox="1">
            <a:spLocks noChangeArrowheads="1"/>
          </p:cNvSpPr>
          <p:nvPr/>
        </p:nvSpPr>
        <p:spPr bwMode="auto">
          <a:xfrm>
            <a:off x="395288" y="555625"/>
            <a:ext cx="6192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有感情地朗读课文，注意节奏和停顿。</a:t>
            </a:r>
          </a:p>
        </p:txBody>
      </p:sp>
      <p:sp>
        <p:nvSpPr>
          <p:cNvPr id="56322" name="矩形 2"/>
          <p:cNvSpPr>
            <a:spLocks noChangeArrowheads="1"/>
          </p:cNvSpPr>
          <p:nvPr/>
        </p:nvSpPr>
        <p:spPr bwMode="auto">
          <a:xfrm>
            <a:off x="431800" y="1131888"/>
            <a:ext cx="82804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自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三峡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七百里中，两岸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连山，略无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阙处。重岩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叠嶂，隐天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蔽日。自非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亭午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夜分，不见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曦月。 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至于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夏水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襄陵，沿溯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阻绝。或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王命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急宣，有时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朝发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白帝，暮到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江陵，其间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千二百里，虽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乘奔御风，不以疾也。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春冬之时，则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素湍绿潭，回清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倒影。绝  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多生怪柏，悬泉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瀑布，飞漱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其间。清荣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峻茂，良多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趣味。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每至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晴初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霜旦，林寒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涧肃，常有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高猿长啸，属引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凄异，空谷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传响，哀转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久绝。故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渔者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歌曰：“巴东三峡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巫峡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长，猿鸣三声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泪</a:t>
            </a:r>
            <a:r>
              <a:rPr lang="en-US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沾裳。”</a:t>
            </a:r>
          </a:p>
        </p:txBody>
      </p:sp>
      <p:grpSp>
        <p:nvGrpSpPr>
          <p:cNvPr id="56323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63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56324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3003550"/>
            <a:ext cx="3238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0" name="10 三峡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516688" y="627063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6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723" fill="hold"/>
                                        <p:tgtEl>
                                          <p:spTgt spid="563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3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3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611188" y="1209675"/>
            <a:ext cx="82819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sz="2800" b="1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简要说说作者是从哪两方面描写三峡自然景观的。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79838" y="2211388"/>
            <a:ext cx="19446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山和水。</a:t>
            </a:r>
          </a:p>
        </p:txBody>
      </p:sp>
      <p:grpSp>
        <p:nvGrpSpPr>
          <p:cNvPr id="57347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73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Box 4"/>
          <p:cNvSpPr txBox="1">
            <a:spLocks noChangeArrowheads="1"/>
          </p:cNvSpPr>
          <p:nvPr/>
        </p:nvSpPr>
        <p:spPr bwMode="auto">
          <a:xfrm>
            <a:off x="395288" y="555625"/>
            <a:ext cx="8274050" cy="36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450"/>
              </a:spcBef>
              <a:buFont typeface="Arial" charset="0"/>
              <a:buNone/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三  峡</a:t>
            </a:r>
          </a:p>
          <a:p>
            <a:pPr>
              <a:lnSpc>
                <a:spcPct val="300000"/>
              </a:lnSpc>
              <a:spcBef>
                <a:spcPts val="450"/>
              </a:spcBef>
              <a:buFont typeface="Arial" charset="0"/>
              <a:buNone/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三峡七百里中，两岸连山，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略无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阙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处。重岩叠嶂，隐天蔽日，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自非</a:t>
            </a:r>
            <a:r>
              <a:rPr lang="zh-CN" altLang="en-US" sz="2800" b="1" u="sng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亭午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夜分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，不见</a:t>
            </a:r>
            <a:r>
              <a:rPr lang="zh-CN" altLang="en-US" sz="2800" b="1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曦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月。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065213" y="1779588"/>
            <a:ext cx="321945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于</a:t>
            </a: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，这里是“在”的意思。</a:t>
            </a:r>
            <a:endParaRPr lang="zh-CN" altLang="en-US" sz="2000" dirty="0"/>
          </a:p>
        </p:txBody>
      </p:sp>
      <p:sp>
        <p:nvSpPr>
          <p:cNvPr id="10" name="矩形 9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408613" y="1743075"/>
            <a:ext cx="146685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完全没有。</a:t>
            </a:r>
            <a:endParaRPr lang="zh-CN" altLang="en-US" sz="2000" dirty="0"/>
          </a:p>
        </p:txBody>
      </p:sp>
      <p:sp>
        <p:nvSpPr>
          <p:cNvPr id="11" name="矩形 1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156325" y="2643188"/>
            <a:ext cx="2879725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同“缺”</a:t>
            </a: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空隙、缺口。</a:t>
            </a:r>
            <a:endParaRPr lang="zh-CN" altLang="en-US" sz="2000" dirty="0"/>
          </a:p>
        </p:txBody>
      </p:sp>
      <p:sp>
        <p:nvSpPr>
          <p:cNvPr id="13" name="矩形 12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2919413" y="3981450"/>
            <a:ext cx="1292225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如果不是。</a:t>
            </a:r>
            <a:endParaRPr lang="zh-CN" altLang="en-US" sz="2000" dirty="0"/>
          </a:p>
        </p:txBody>
      </p:sp>
      <p:sp>
        <p:nvSpPr>
          <p:cNvPr id="14" name="矩形 1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040188" y="2973388"/>
            <a:ext cx="819150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正午。</a:t>
            </a:r>
            <a:endParaRPr lang="zh-CN" altLang="en-US" sz="2000" dirty="0"/>
          </a:p>
        </p:txBody>
      </p:sp>
      <p:sp>
        <p:nvSpPr>
          <p:cNvPr id="15" name="矩形 1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787900" y="3981450"/>
            <a:ext cx="792163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半夜。</a:t>
            </a:r>
            <a:endParaRPr lang="zh-CN" altLang="en-US" sz="2000" dirty="0"/>
          </a:p>
        </p:txBody>
      </p:sp>
      <p:sp>
        <p:nvSpPr>
          <p:cNvPr id="16" name="矩形 1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227763" y="3981450"/>
            <a:ext cx="2376487" cy="4000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日光</a:t>
            </a:r>
            <a:r>
              <a:rPr lang="zh-CN" altLang="en-US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0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这里指太阳。</a:t>
            </a:r>
            <a:endParaRPr lang="zh-CN" altLang="en-US" sz="20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8377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83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9" name="直线连接符 9">
              <a:extLst>
                <a:ext uri="{FF2B5EF4-FFF2-40B4-BE49-F238E27FC236}"/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10423</TotalTime>
  <Words>3864</Words>
  <Application>Microsoft Office PowerPoint</Application>
  <PresentationFormat>全屏显示(16:9)</PresentationFormat>
  <Paragraphs>317</Paragraphs>
  <Slides>47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9" baseType="lpstr">
      <vt:lpstr>Arial</vt:lpstr>
      <vt:lpstr>宋体</vt:lpstr>
      <vt:lpstr>Calibri</vt:lpstr>
      <vt:lpstr>微软雅黑</vt:lpstr>
      <vt:lpstr>楷体</vt:lpstr>
      <vt:lpstr>Xingkai SC</vt:lpstr>
      <vt:lpstr>汉语拼音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651</cp:revision>
  <dcterms:created xsi:type="dcterms:W3CDTF">2018-11-06T06:39:21Z</dcterms:created>
  <dcterms:modified xsi:type="dcterms:W3CDTF">2020-03-27T06:39:28Z</dcterms:modified>
</cp:coreProperties>
</file>